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271" r:id="rId3"/>
    <p:sldId id="289" r:id="rId4"/>
    <p:sldId id="290" r:id="rId5"/>
    <p:sldId id="291" r:id="rId6"/>
    <p:sldId id="292" r:id="rId7"/>
    <p:sldId id="313" r:id="rId8"/>
    <p:sldId id="314" r:id="rId9"/>
    <p:sldId id="258" r:id="rId10"/>
    <p:sldId id="259" r:id="rId11"/>
    <p:sldId id="260" r:id="rId12"/>
    <p:sldId id="295" r:id="rId13"/>
    <p:sldId id="297" r:id="rId14"/>
    <p:sldId id="298" r:id="rId15"/>
    <p:sldId id="299" r:id="rId16"/>
    <p:sldId id="300" r:id="rId17"/>
    <p:sldId id="312" r:id="rId18"/>
    <p:sldId id="307" r:id="rId19"/>
    <p:sldId id="310" r:id="rId20"/>
    <p:sldId id="311" r:id="rId21"/>
    <p:sldId id="262" r:id="rId22"/>
    <p:sldId id="273" r:id="rId23"/>
    <p:sldId id="277" r:id="rId24"/>
    <p:sldId id="278" r:id="rId25"/>
    <p:sldId id="281" r:id="rId26"/>
    <p:sldId id="282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15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5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20DFA4-1691-4658-9A8F-3494163D8482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5B625A-C35E-4E95-8E0D-19CB7C407D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DAD784-671D-6DF4-6153-D801189EE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696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685201CE-CBF5-4FF1-2DFC-F3359A39F9C7}"/>
              </a:ext>
            </a:extLst>
          </p:cNvPr>
          <p:cNvSpPr txBox="1">
            <a:spLocks/>
          </p:cNvSpPr>
          <p:nvPr/>
        </p:nvSpPr>
        <p:spPr>
          <a:xfrm>
            <a:off x="0" y="27992"/>
            <a:ext cx="9144000" cy="685800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/>
            </a:r>
            <a:br>
              <a:rPr lang="en-U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/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FAKULTET TEHNIČKIH NAUKA</a:t>
            </a:r>
            <a:br>
              <a:rPr lang="sr-Latn-RS" altLang="en-US" sz="2000" b="1" dirty="0">
                <a:latin typeface="Times New Roman" panose="02020603050405020304" pitchFamily="18" charset="0"/>
              </a:rPr>
            </a:br>
            <a:r>
              <a:rPr lang="sr-Latn-RS" altLang="en-US" sz="2000" b="1" dirty="0">
                <a:latin typeface="Times New Roman" panose="02020603050405020304" pitchFamily="18" charset="0"/>
              </a:rPr>
              <a:t>KOSOVSKA MITROVICA</a:t>
            </a:r>
            <a: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700" b="1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OSTALI POSTUPCI ZAVARIVANJA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388">
              <a:spcBef>
                <a:spcPts val="600"/>
              </a:spcBef>
              <a:spcAft>
                <a:spcPts val="600"/>
              </a:spcAft>
              <a:tabLst>
                <a:tab pos="862013" algn="l"/>
              </a:tabLst>
            </a:pPr>
            <a: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Ivica Čamagić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sr-Latn-R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Dr Živče Šarkoćević</a:t>
            </a:r>
            <a:r>
              <a:rPr lang="sr-Latn-R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vanredni profesor</a:t>
            </a:r>
            <a: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000" dirty="0"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sr-Latn-RS" altLang="en-US" sz="1500" b="1" dirty="0">
                <a:latin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imes New Roman" panose="02020603050405020304" pitchFamily="18" charset="0"/>
              </a:rPr>
              <a:t/>
            </a:r>
            <a:br>
              <a:rPr lang="sr-Latn-RS" altLang="en-US" sz="2400" dirty="0">
                <a:latin typeface="Times New Roman" panose="02020603050405020304" pitchFamily="18" charset="0"/>
              </a:rPr>
            </a:br>
            <a:r>
              <a:rPr lang="sr-Latn-RS" altLang="en-US" sz="2400" dirty="0">
                <a:latin typeface="Times New Roman" panose="02020603050405020304" pitchFamily="18" charset="0"/>
              </a:rPr>
              <a:t>  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Kosovska Mitrovica, </a:t>
            </a:r>
            <a:r>
              <a:rPr lang="sr-Latn-RS" altLang="en-US" sz="2400" b="1" dirty="0">
                <a:latin typeface="Times New Roman" panose="02020603050405020304" pitchFamily="18" charset="0"/>
              </a:rPr>
              <a:t>mart</a:t>
            </a:r>
            <a:r>
              <a:rPr lang="sr-Latn-R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063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7613" t="30208" r="10761" b="12500"/>
          <a:stretch>
            <a:fillRect/>
          </a:stretch>
        </p:blipFill>
        <p:spPr bwMode="auto">
          <a:xfrm>
            <a:off x="3505200" y="838200"/>
            <a:ext cx="5334000" cy="543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3581400" cy="586739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Potrebni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ograničavači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donje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strane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bočnih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rastop</a:t>
            </a:r>
            <a:r>
              <a:rPr lang="en-US" b="1" dirty="0">
                <a:solidFill>
                  <a:srgbClr val="0070C0"/>
                </a:solidFill>
              </a:rPr>
              <a:t> ne bi </a:t>
            </a:r>
            <a:r>
              <a:rPr lang="en-US" b="1" dirty="0" err="1">
                <a:solidFill>
                  <a:srgbClr val="0070C0"/>
                </a:solidFill>
              </a:rPr>
              <a:t>iscureo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15-30x </a:t>
            </a:r>
            <a:r>
              <a:rPr lang="en-US" b="1" dirty="0" err="1">
                <a:solidFill>
                  <a:srgbClr val="0070C0"/>
                </a:solidFill>
              </a:rPr>
              <a:t>manji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utrošak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praha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EPP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obezbediti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vertikalni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Obavezna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normalizacija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nepovoljne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livene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strukture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Aluminotermitsko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Izvor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toplote</a:t>
            </a:r>
            <a:r>
              <a:rPr lang="en-US" sz="2400" b="1" dirty="0">
                <a:solidFill>
                  <a:srgbClr val="0070C0"/>
                </a:solidFill>
              </a:rPr>
              <a:t> je </a:t>
            </a:r>
            <a:r>
              <a:rPr lang="en-US" sz="2400" b="1" dirty="0" err="1">
                <a:solidFill>
                  <a:srgbClr val="0070C0"/>
                </a:solidFill>
              </a:rPr>
              <a:t>egzotermna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reakcija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praha</a:t>
            </a:r>
            <a:r>
              <a:rPr lang="en-US" sz="2400" b="1" dirty="0">
                <a:solidFill>
                  <a:srgbClr val="0070C0"/>
                </a:solidFill>
              </a:rPr>
              <a:t> Al </a:t>
            </a:r>
            <a:r>
              <a:rPr lang="en-US" sz="2400" b="1" dirty="0" err="1">
                <a:solidFill>
                  <a:srgbClr val="0070C0"/>
                </a:solidFill>
              </a:rPr>
              <a:t>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fero-feri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oksida</a:t>
            </a:r>
            <a:r>
              <a:rPr lang="en-US" sz="2400" b="1" dirty="0">
                <a:solidFill>
                  <a:srgbClr val="0070C0"/>
                </a:solidFill>
              </a:rPr>
              <a:t> (Fe</a:t>
            </a:r>
            <a:r>
              <a:rPr lang="en-US" sz="2400" b="1" baseline="-25000" dirty="0">
                <a:solidFill>
                  <a:srgbClr val="0070C0"/>
                </a:solidFill>
              </a:rPr>
              <a:t>3</a:t>
            </a:r>
            <a:r>
              <a:rPr lang="en-US" sz="2400" b="1" dirty="0">
                <a:solidFill>
                  <a:srgbClr val="0070C0"/>
                </a:solidFill>
              </a:rPr>
              <a:t>O</a:t>
            </a:r>
            <a:r>
              <a:rPr lang="en-US" sz="2400" b="1" baseline="-25000" dirty="0">
                <a:solidFill>
                  <a:srgbClr val="0070C0"/>
                </a:solidFill>
              </a:rPr>
              <a:t>4</a:t>
            </a:r>
            <a:r>
              <a:rPr lang="en-US" sz="2400" b="1" dirty="0">
                <a:solidFill>
                  <a:srgbClr val="0070C0"/>
                </a:solidFill>
              </a:rPr>
              <a:t>) </a:t>
            </a:r>
            <a:r>
              <a:rPr lang="en-US" sz="2400" b="1" dirty="0" err="1">
                <a:solidFill>
                  <a:srgbClr val="0070C0"/>
                </a:solidFill>
              </a:rPr>
              <a:t>po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formuli</a:t>
            </a:r>
            <a:r>
              <a:rPr lang="en-US" sz="2400" b="1" dirty="0">
                <a:solidFill>
                  <a:srgbClr val="0070C0"/>
                </a:solidFill>
              </a:rPr>
              <a:t> (</a:t>
            </a:r>
            <a:r>
              <a:rPr lang="en-US" sz="2400" b="1" dirty="0" err="1">
                <a:solidFill>
                  <a:srgbClr val="0070C0"/>
                </a:solidFill>
              </a:rPr>
              <a:t>inicijacija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zagrevanjem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na</a:t>
            </a:r>
            <a:r>
              <a:rPr lang="en-US" sz="2400" b="1" dirty="0">
                <a:solidFill>
                  <a:srgbClr val="0070C0"/>
                </a:solidFill>
              </a:rPr>
              <a:t> 1150</a:t>
            </a:r>
            <a:r>
              <a:rPr lang="en-US" sz="2400" b="1" baseline="30000" dirty="0">
                <a:solidFill>
                  <a:srgbClr val="0070C0"/>
                </a:solidFill>
              </a:rPr>
              <a:t>o</a:t>
            </a:r>
            <a:r>
              <a:rPr lang="en-US" sz="2400" b="1" dirty="0">
                <a:solidFill>
                  <a:srgbClr val="0070C0"/>
                </a:solidFill>
              </a:rPr>
              <a:t>C):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sz="2400" b="1" dirty="0" err="1">
                <a:solidFill>
                  <a:srgbClr val="0070C0"/>
                </a:solidFill>
              </a:rPr>
              <a:t>Dve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vrste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ovog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postupka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Uz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pritisak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 err="1">
                <a:solidFill>
                  <a:srgbClr val="0070C0"/>
                </a:solidFill>
              </a:rPr>
              <a:t>prvo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sipa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troska</a:t>
            </a:r>
            <a:r>
              <a:rPr lang="en-US" sz="2400" b="1" dirty="0">
                <a:solidFill>
                  <a:srgbClr val="0070C0"/>
                </a:solidFill>
              </a:rPr>
              <a:t>, a </a:t>
            </a:r>
            <a:r>
              <a:rPr lang="en-US" sz="2400" b="1" dirty="0" err="1">
                <a:solidFill>
                  <a:srgbClr val="0070C0"/>
                </a:solidFill>
              </a:rPr>
              <a:t>posle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tečni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metal, </a:t>
            </a:r>
            <a:r>
              <a:rPr lang="en-US" sz="2400" b="1" dirty="0" err="1">
                <a:solidFill>
                  <a:srgbClr val="0070C0"/>
                </a:solidFill>
              </a:rPr>
              <a:t>bez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razmaka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posle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pritisak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na</a:t>
            </a:r>
            <a:r>
              <a:rPr lang="en-US" sz="2400" b="1" dirty="0">
                <a:solidFill>
                  <a:srgbClr val="0070C0"/>
                </a:solidFill>
              </a:rPr>
              <a:t> osn.mat.</a:t>
            </a:r>
          </a:p>
          <a:p>
            <a:pPr marL="514350" indent="-514350">
              <a:buNone/>
            </a:pPr>
            <a:r>
              <a:rPr lang="en-US" sz="2400" b="1" u="sng" dirty="0" err="1">
                <a:solidFill>
                  <a:srgbClr val="0070C0"/>
                </a:solidFill>
              </a:rPr>
              <a:t>Uz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</a:rPr>
              <a:t>topljenje</a:t>
            </a:r>
            <a:r>
              <a:rPr lang="en-US" sz="2400" b="1" u="sng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 err="1">
                <a:solidFill>
                  <a:srgbClr val="0070C0"/>
                </a:solidFill>
              </a:rPr>
              <a:t>prvo</a:t>
            </a:r>
            <a:r>
              <a:rPr lang="en-US" sz="2400" b="1" dirty="0">
                <a:solidFill>
                  <a:srgbClr val="0070C0"/>
                </a:solidFill>
              </a:rPr>
              <a:t> se </a:t>
            </a:r>
            <a:r>
              <a:rPr lang="en-US" sz="2400" b="1" dirty="0" err="1">
                <a:solidFill>
                  <a:srgbClr val="0070C0"/>
                </a:solidFill>
              </a:rPr>
              <a:t>kroz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dno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sipa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tečni</a:t>
            </a:r>
            <a:r>
              <a:rPr lang="en-US" sz="2400" b="1" dirty="0">
                <a:solidFill>
                  <a:srgbClr val="0070C0"/>
                </a:solidFill>
              </a:rPr>
              <a:t> metal, a </a:t>
            </a:r>
          </a:p>
          <a:p>
            <a:pPr marL="514350" indent="-514350"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potom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troska</a:t>
            </a:r>
            <a:r>
              <a:rPr lang="en-US" sz="2400" b="1" dirty="0">
                <a:solidFill>
                  <a:srgbClr val="0070C0"/>
                </a:solidFill>
              </a:rPr>
              <a:t>), osn.mat </a:t>
            </a:r>
            <a:r>
              <a:rPr lang="en-US" sz="2400" b="1" dirty="0" err="1">
                <a:solidFill>
                  <a:srgbClr val="0070C0"/>
                </a:solidFill>
              </a:rPr>
              <a:t>sa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None/>
            </a:pPr>
            <a:r>
              <a:rPr lang="en-US" sz="2400" b="1" dirty="0">
                <a:solidFill>
                  <a:srgbClr val="0070C0"/>
                </a:solidFill>
              </a:rPr>
              <a:t>10-12 mm </a:t>
            </a:r>
            <a:r>
              <a:rPr lang="en-US" sz="2400" b="1" dirty="0" err="1">
                <a:solidFill>
                  <a:srgbClr val="0070C0"/>
                </a:solidFill>
              </a:rPr>
              <a:t>razmaka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</a:p>
          <a:p>
            <a:pPr marL="514350" indent="-514350">
              <a:buNone/>
            </a:pPr>
            <a:endParaRPr lang="en-US" b="1" dirty="0"/>
          </a:p>
          <a:p>
            <a:pPr marL="514350" indent="-514350">
              <a:buNone/>
            </a:pPr>
            <a:r>
              <a:rPr lang="en-US" sz="2900" b="1" dirty="0">
                <a:solidFill>
                  <a:srgbClr val="0070C0"/>
                </a:solidFill>
              </a:rPr>
              <a:t>*</a:t>
            </a:r>
            <a:r>
              <a:rPr lang="en-US" sz="2900" b="1" err="1">
                <a:solidFill>
                  <a:srgbClr val="0070C0"/>
                </a:solidFill>
              </a:rPr>
              <a:t>Za</a:t>
            </a:r>
            <a:r>
              <a:rPr lang="en-US" sz="2900" b="1">
                <a:solidFill>
                  <a:srgbClr val="0070C0"/>
                </a:solidFill>
              </a:rPr>
              <a:t> </a:t>
            </a:r>
            <a:r>
              <a:rPr lang="en-US" sz="2900" b="1" smtClean="0">
                <a:solidFill>
                  <a:srgbClr val="0070C0"/>
                </a:solidFill>
              </a:rPr>
              <a:t>šine</a:t>
            </a:r>
            <a:endParaRPr lang="en-US" sz="29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62112"/>
            <a:ext cx="3886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b="10897"/>
          <a:stretch>
            <a:fillRect/>
          </a:stretch>
        </p:blipFill>
        <p:spPr bwMode="auto">
          <a:xfrm>
            <a:off x="3753465" y="2286000"/>
            <a:ext cx="48647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31" y="3048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Magnetno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el.lučno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rotirajućim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lukom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Luk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uspostavlja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između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delova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zavaruju</a:t>
            </a:r>
            <a:r>
              <a:rPr lang="en-US" b="1" dirty="0">
                <a:solidFill>
                  <a:srgbClr val="0070C0"/>
                </a:solidFill>
              </a:rPr>
              <a:t>, a </a:t>
            </a:r>
            <a:r>
              <a:rPr lang="en-US" b="1" dirty="0" err="1">
                <a:solidFill>
                  <a:srgbClr val="0070C0"/>
                </a:solidFill>
              </a:rPr>
              <a:t>rotira</a:t>
            </a:r>
            <a:r>
              <a:rPr lang="en-US" b="1" dirty="0">
                <a:solidFill>
                  <a:srgbClr val="0070C0"/>
                </a:solidFill>
              </a:rPr>
              <a:t> pod </a:t>
            </a:r>
            <a:r>
              <a:rPr lang="en-US" b="1" dirty="0" err="1">
                <a:solidFill>
                  <a:srgbClr val="0070C0"/>
                </a:solidFill>
              </a:rPr>
              <a:t>dejstvom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magnetnog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polja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namotajima</a:t>
            </a:r>
            <a:r>
              <a:rPr lang="en-US" b="1" dirty="0">
                <a:solidFill>
                  <a:srgbClr val="0070C0"/>
                </a:solidFill>
              </a:rPr>
              <a:t> (2).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70" t="29167" r="18594" b="19792"/>
          <a:stretch>
            <a:fillRect/>
          </a:stretch>
        </p:blipFill>
        <p:spPr bwMode="auto">
          <a:xfrm>
            <a:off x="1066800" y="3065455"/>
            <a:ext cx="7239000" cy="32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62100" y="232770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Bez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topljenja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</a:rPr>
              <a:t>dejstvo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pritiska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2342449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Sa </a:t>
            </a:r>
            <a:r>
              <a:rPr lang="en-US" sz="2000" b="1" dirty="0" err="1">
                <a:solidFill>
                  <a:srgbClr val="FF0000"/>
                </a:solidFill>
              </a:rPr>
              <a:t>topljenjem</a:t>
            </a:r>
            <a:r>
              <a:rPr lang="en-US" sz="2000" b="1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3246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Zaštita</a:t>
            </a:r>
            <a:r>
              <a:rPr lang="en-US" sz="2000" b="1" dirty="0">
                <a:solidFill>
                  <a:srgbClr val="0070C0"/>
                </a:solidFill>
              </a:rPr>
              <a:t>: Ar+CO</a:t>
            </a:r>
            <a:r>
              <a:rPr lang="en-US" sz="2000" b="1" baseline="-25000" dirty="0">
                <a:solidFill>
                  <a:srgbClr val="0070C0"/>
                </a:solidFill>
              </a:rPr>
              <a:t>2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Zavarivanje trenjem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773339" cy="3424107"/>
          </a:xfrm>
        </p:spPr>
        <p:txBody>
          <a:bodyPr>
            <a:normAutofit lnSpcReduction="10000"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Trenje se koristi i za obezbeđenje pritiska i povišene temperature.</a:t>
            </a:r>
          </a:p>
          <a:p>
            <a:r>
              <a:rPr lang="sr-Latn-CS" b="1" dirty="0">
                <a:solidFill>
                  <a:srgbClr val="0070C0"/>
                </a:solidFill>
              </a:rPr>
              <a:t>Dovoljna je temperatura od oko 0,8T</a:t>
            </a:r>
            <a:r>
              <a:rPr lang="sr-Latn-CS" b="1" baseline="-25000" dirty="0">
                <a:solidFill>
                  <a:srgbClr val="0070C0"/>
                </a:solidFill>
              </a:rPr>
              <a:t>topljenja</a:t>
            </a:r>
            <a:r>
              <a:rPr lang="sr-Latn-C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je materijal razmekšan.</a:t>
            </a:r>
          </a:p>
          <a:p>
            <a:endParaRPr lang="sr-Latn-CS" b="1" dirty="0">
              <a:solidFill>
                <a:srgbClr val="0070C0"/>
              </a:solidFill>
            </a:endParaRPr>
          </a:p>
          <a:p>
            <a:r>
              <a:rPr lang="sr-Latn-CS" b="1" dirty="0">
                <a:solidFill>
                  <a:srgbClr val="0070C0"/>
                </a:solidFill>
              </a:rPr>
              <a:t>Postoje dva postupka: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1. Konvencionalno zavarivanje trenjem</a:t>
            </a:r>
          </a:p>
          <a:p>
            <a:pPr>
              <a:buNone/>
            </a:pPr>
            <a:r>
              <a:rPr lang="sr-Latn-CS" b="1" dirty="0">
                <a:solidFill>
                  <a:srgbClr val="0070C0"/>
                </a:solidFill>
              </a:rPr>
              <a:t>2. Zavarivanje trenjem sa mešanjem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36" y="3810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Konvencionalno zavarivanje trenjem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32" y="1676400"/>
            <a:ext cx="7773339" cy="3424107"/>
          </a:xfrm>
        </p:spPr>
        <p:txBody>
          <a:bodyPr/>
          <a:lstStyle/>
          <a:p>
            <a:r>
              <a:rPr lang="sr-Latn-CS" b="1" dirty="0">
                <a:solidFill>
                  <a:srgbClr val="0070C0"/>
                </a:solidFill>
              </a:rPr>
              <a:t>Koristi se međusobno rotaciono kretanje osnovnog materijala (500-1500 o/min) uz aksijalni pritisak.</a:t>
            </a:r>
          </a:p>
          <a:p>
            <a:r>
              <a:rPr lang="sr-Latn-CS" b="1" dirty="0">
                <a:solidFill>
                  <a:srgbClr val="0070C0"/>
                </a:solidFill>
              </a:rPr>
              <a:t>Postoje dve aksijalne sile: F</a:t>
            </a:r>
            <a:r>
              <a:rPr lang="sr-Latn-CS" b="1" baseline="-25000" dirty="0">
                <a:solidFill>
                  <a:srgbClr val="0070C0"/>
                </a:solidFill>
              </a:rPr>
              <a:t>1</a:t>
            </a:r>
            <a:r>
              <a:rPr lang="sr-Latn-CS" b="1" dirty="0">
                <a:solidFill>
                  <a:srgbClr val="0070C0"/>
                </a:solidFill>
              </a:rPr>
              <a:t> koja uz rotaciju izaziva zagrevanje i F</a:t>
            </a:r>
            <a:r>
              <a:rPr lang="sr-Latn-CS" b="1" baseline="-25000" dirty="0">
                <a:solidFill>
                  <a:srgbClr val="0070C0"/>
                </a:solidFill>
              </a:rPr>
              <a:t>2</a:t>
            </a:r>
            <a:r>
              <a:rPr lang="sr-Latn-CS" b="1" dirty="0">
                <a:solidFill>
                  <a:srgbClr val="0070C0"/>
                </a:solidFill>
              </a:rPr>
              <a:t> koja vrši dodatni pritisak i zavarivanje.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19778" y="4075614"/>
            <a:ext cx="4257033" cy="17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656779"/>
            <a:ext cx="3048000" cy="26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96738" y="6119025"/>
            <a:ext cx="270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b="1" smtClean="0">
                <a:solidFill>
                  <a:srgbClr val="0070C0"/>
                </a:solidFill>
              </a:rPr>
              <a:t>Šema zavarivanja trenjem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FF0000"/>
                </a:solidFill>
              </a:rPr>
              <a:t>Primena i specifičnosti:</a:t>
            </a:r>
          </a:p>
          <a:p>
            <a:endParaRPr lang="sr-Latn-C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Mogućnost zavarivanja različitih vrsta čelika, leg.Cu, Al, kao i ostvarivanje raznorodnih spojeva: leg.Al sa Cu, brzorezni čelik sa ugljeni</a:t>
            </a:r>
            <a:r>
              <a:rPr lang="en-US" b="1" dirty="0">
                <a:solidFill>
                  <a:srgbClr val="0070C0"/>
                </a:solidFill>
              </a:rPr>
              <a:t>č</a:t>
            </a:r>
            <a:r>
              <a:rPr lang="sr-Latn-CS" b="1" dirty="0">
                <a:solidFill>
                  <a:srgbClr val="0070C0"/>
                </a:solidFill>
              </a:rPr>
              <a:t>nim čelikom,...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npr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ventili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Visoka produktivnost</a:t>
            </a:r>
          </a:p>
          <a:p>
            <a:pPr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Ograničenje u obliku radnog predmeta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jednostavni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preseci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jedan</a:t>
            </a:r>
            <a:r>
              <a:rPr lang="en-US" b="1" dirty="0">
                <a:solidFill>
                  <a:srgbClr val="0070C0"/>
                </a:solidFill>
              </a:rPr>
              <a:t> mora </a:t>
            </a:r>
            <a:r>
              <a:rPr lang="en-US" b="1" dirty="0" err="1">
                <a:solidFill>
                  <a:srgbClr val="0070C0"/>
                </a:solidFill>
              </a:rPr>
              <a:t>biti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simetričan</a:t>
            </a:r>
            <a:r>
              <a:rPr lang="en-US" b="1" dirty="0">
                <a:solidFill>
                  <a:srgbClr val="0070C0"/>
                </a:solidFill>
              </a:rPr>
              <a:t>, ne </a:t>
            </a:r>
            <a:r>
              <a:rPr lang="en-US" b="1" dirty="0" err="1">
                <a:solidFill>
                  <a:srgbClr val="0070C0"/>
                </a:solidFill>
              </a:rPr>
              <a:t>predugi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uvijanja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izvijanja</a:t>
            </a:r>
            <a:endParaRPr lang="sr-Latn-C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sr-Latn-C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Zavarivanje trenjem sa mešanjem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ZTM je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topljenja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posebnim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razmekšava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mešanje</a:t>
            </a:r>
            <a:r>
              <a:rPr lang="en-US" b="1" dirty="0">
                <a:solidFill>
                  <a:srgbClr val="0070C0"/>
                </a:solidFill>
              </a:rPr>
              <a:t> OM.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64779" y="2417151"/>
            <a:ext cx="3525788" cy="4191001"/>
            <a:chOff x="1447800" y="-134817"/>
            <a:chExt cx="6603348" cy="609600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727" y="93784"/>
              <a:ext cx="56388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>
            <a:xfrm>
              <a:off x="1447800" y="4038600"/>
              <a:ext cx="2667000" cy="1524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dirty="0">
                  <a:solidFill>
                    <a:sysClr val="windowText" lastClr="000000"/>
                  </a:solidFill>
                </a:rPr>
                <a:t>Izlazna rupa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033527" y="-134817"/>
              <a:ext cx="2667001" cy="1524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1600" dirty="0">
                  <a:solidFill>
                    <a:sysClr val="windowText" lastClr="000000"/>
                  </a:solidFill>
                </a:rPr>
                <a:t>Popunjena ulazna </a:t>
              </a:r>
              <a:r>
                <a:rPr lang="sr-Latn-CS" sz="1400" dirty="0">
                  <a:solidFill>
                    <a:sysClr val="windowText" lastClr="000000"/>
                  </a:solidFill>
                </a:rPr>
                <a:t>rupa</a:t>
              </a:r>
              <a:endParaRPr lang="sr-Latn-CS" sz="3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580212">
              <a:off x="5261690" y="1270733"/>
              <a:ext cx="2751217" cy="282769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dirty="0">
                  <a:solidFill>
                    <a:sysClr val="windowText" lastClr="000000"/>
                  </a:solidFill>
                </a:rPr>
                <a:t>Smer zavari-vanja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Uticajni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parametri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Geomatrija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trna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ramena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nagib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sr-Latn-RS" smtClean="0"/>
          </a:p>
          <a:p>
            <a:pPr marL="514350" indent="-514350">
              <a:buAutoNum type="arabicPeriod"/>
            </a:pPr>
            <a:endParaRPr lang="sr-Latn-RS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Broj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obrtaja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alata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59543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8729"/>
            <a:ext cx="4953000" cy="15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184053" y="3235943"/>
            <a:ext cx="1828800" cy="2590800"/>
            <a:chOff x="5029200" y="1752600"/>
            <a:chExt cx="4114800" cy="464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17526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05400" y="41910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029200" y="39624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91400" y="40386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2931" y="69111"/>
            <a:ext cx="7773338" cy="1596177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sr-Latn-CS" sz="2000" b="1" dirty="0">
                <a:solidFill>
                  <a:srgbClr val="FF0000"/>
                </a:solidFill>
              </a:rPr>
              <a:t>Mikrostruktura zavarenog spoja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Prednosti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drugim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postupcima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sr-Latn-C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zavarljivi</a:t>
            </a:r>
            <a:r>
              <a:rPr lang="sr-Latn-CS" b="1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legure</a:t>
            </a:r>
            <a:r>
              <a:rPr lang="en-US" b="1" dirty="0">
                <a:solidFill>
                  <a:srgbClr val="0070C0"/>
                </a:solidFill>
              </a:rPr>
              <a:t> Al-Cu (</a:t>
            </a:r>
            <a:r>
              <a:rPr lang="en-US" b="1" dirty="0" err="1">
                <a:solidFill>
                  <a:srgbClr val="0070C0"/>
                </a:solidFill>
              </a:rPr>
              <a:t>duraluminijum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Al-Zn-Mg</a:t>
            </a:r>
            <a:r>
              <a:rPr lang="sr-Latn-CS" b="1" dirty="0">
                <a:solidFill>
                  <a:srgbClr val="0070C0"/>
                </a:solidFill>
              </a:rPr>
              <a:t>, odnosno raznorodnih materijala (</a:t>
            </a:r>
            <a:r>
              <a:rPr lang="en-US" b="1" dirty="0">
                <a:solidFill>
                  <a:srgbClr val="0070C0"/>
                </a:solidFill>
              </a:rPr>
              <a:t>leg. </a:t>
            </a:r>
            <a:r>
              <a:rPr lang="sr-Latn-CS" b="1" dirty="0">
                <a:solidFill>
                  <a:srgbClr val="0070C0"/>
                </a:solidFill>
              </a:rPr>
              <a:t>Al sa Mg, </a:t>
            </a:r>
            <a:r>
              <a:rPr lang="en-US" b="1" dirty="0">
                <a:solidFill>
                  <a:srgbClr val="0070C0"/>
                </a:solidFill>
              </a:rPr>
              <a:t>leg. </a:t>
            </a:r>
            <a:r>
              <a:rPr lang="sr-Latn-CS" b="1" dirty="0">
                <a:solidFill>
                  <a:srgbClr val="0070C0"/>
                </a:solidFill>
              </a:rPr>
              <a:t>Al sa Cu...)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unos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-male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deformacija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Ušteda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energije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Nepotrebna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atmosfera</a:t>
            </a:r>
            <a:r>
              <a:rPr lang="sr-Latn-CS" b="1" dirty="0">
                <a:solidFill>
                  <a:srgbClr val="0070C0"/>
                </a:solidFill>
              </a:rPr>
              <a:t> 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CS" b="1" dirty="0">
                <a:solidFill>
                  <a:srgbClr val="0070C0"/>
                </a:solidFill>
              </a:rPr>
              <a:t>dodatni materijal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postizanja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čvrstoće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odnosu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izrade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tunela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kanala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površinske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Plazmom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Elektronskim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snopom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sr-Latn-CS" b="1" dirty="0">
                <a:solidFill>
                  <a:srgbClr val="0070C0"/>
                </a:solidFill>
              </a:rPr>
              <a:t>Laserom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Električno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elektro-gasno</a:t>
            </a:r>
            <a:r>
              <a:rPr lang="en-US" b="1" dirty="0">
                <a:solidFill>
                  <a:srgbClr val="0070C0"/>
                </a:solidFill>
              </a:rPr>
              <a:t> pod </a:t>
            </a:r>
            <a:r>
              <a:rPr lang="en-US" b="1" dirty="0" err="1">
                <a:solidFill>
                  <a:srgbClr val="0070C0"/>
                </a:solidFill>
              </a:rPr>
              <a:t>troskom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Aluminotermitsko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i="1" dirty="0" err="1">
                <a:solidFill>
                  <a:srgbClr val="0070C0"/>
                </a:solidFill>
              </a:rPr>
              <a:t>Magnetno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elektrolučno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i="1" dirty="0">
                <a:solidFill>
                  <a:srgbClr val="0070C0"/>
                </a:solidFill>
              </a:rPr>
              <a:t>	</a:t>
            </a:r>
            <a:r>
              <a:rPr lang="en-US" b="1" i="1" dirty="0" err="1">
                <a:solidFill>
                  <a:srgbClr val="0070C0"/>
                </a:solidFill>
              </a:rPr>
              <a:t>rotirajućim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lukom</a:t>
            </a:r>
            <a:endParaRPr lang="en-US" b="1" i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Trenjem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Indukciono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Ultrazvukom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sr-Latn-CS" b="1" dirty="0">
                <a:solidFill>
                  <a:srgbClr val="0070C0"/>
                </a:solidFill>
              </a:rPr>
              <a:t>Eksplozijom</a:t>
            </a:r>
          </a:p>
          <a:p>
            <a:r>
              <a:rPr lang="sr-Latn-CS" b="1" dirty="0">
                <a:solidFill>
                  <a:srgbClr val="0070C0"/>
                </a:solidFill>
              </a:rPr>
              <a:t>Difuzijom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Kovačko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Na h</a:t>
            </a:r>
            <a:r>
              <a:rPr lang="sr-Latn-CS" b="1" dirty="0">
                <a:solidFill>
                  <a:srgbClr val="0070C0"/>
                </a:solidFill>
              </a:rPr>
              <a:t>ladno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5867400" y="304800"/>
            <a:ext cx="990600" cy="20574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133445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Topljenjem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590800" y="3352800"/>
            <a:ext cx="990600" cy="2743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4419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Pritiskom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bez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topljenja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čvrstom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stanju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Right Brace 8"/>
          <p:cNvSpPr/>
          <p:nvPr/>
        </p:nvSpPr>
        <p:spPr>
          <a:xfrm>
            <a:off x="3962400" y="2514600"/>
            <a:ext cx="762000" cy="7620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37340" y="2514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Postoje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varijante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topljenjem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pritiskom</a:t>
            </a:r>
            <a:r>
              <a:rPr lang="en-US" sz="2000" b="1" i="1" dirty="0">
                <a:solidFill>
                  <a:srgbClr val="FF0000"/>
                </a:solidFill>
              </a:rPr>
              <a:t> (u </a:t>
            </a:r>
            <a:r>
              <a:rPr lang="en-US" sz="2000" b="1" i="1" dirty="0" err="1">
                <a:solidFill>
                  <a:srgbClr val="FF0000"/>
                </a:solidFill>
              </a:rPr>
              <a:t>čvrstom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stanju</a:t>
            </a:r>
            <a:r>
              <a:rPr lang="en-US" sz="2000" b="1" i="1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Nedostaci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Izlazna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rupa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Potreba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preciznom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ivica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spoja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Otežano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čišćenje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nalepa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Manje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fleksibilan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el.lukom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teže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prenosan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uređaj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otežano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pozicioniranje</a:t>
            </a:r>
            <a:r>
              <a:rPr lang="en-US" b="1" dirty="0">
                <a:solidFill>
                  <a:srgbClr val="0070C0"/>
                </a:solidFill>
              </a:rPr>
              <a:t>,…)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42"/>
            <a:ext cx="7773338" cy="1319981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električnom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indukcijom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57" y="1371600"/>
            <a:ext cx="8229600" cy="2895599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Kroz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induktor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protiče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frekvencije</a:t>
            </a:r>
            <a:r>
              <a:rPr lang="en-US" b="1" dirty="0">
                <a:solidFill>
                  <a:srgbClr val="0070C0"/>
                </a:solidFill>
              </a:rPr>
              <a:t>, a u </a:t>
            </a:r>
            <a:r>
              <a:rPr lang="en-US" b="1" dirty="0" err="1">
                <a:solidFill>
                  <a:srgbClr val="0070C0"/>
                </a:solidFill>
              </a:rPr>
              <a:t>osnovnom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materijalu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indukuje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struja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utiče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kombinuje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dejstvom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pritiska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najčešće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posredstvom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valjaka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dirty="0" err="1">
                <a:solidFill>
                  <a:srgbClr val="0070C0"/>
                </a:solidFill>
              </a:rPr>
              <a:t>naješće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Vrlo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proizvodnost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191000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ultrazvukom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/>
          </a:bodyPr>
          <a:lstStyle/>
          <a:p>
            <a:r>
              <a:rPr lang="sr-Latn-CS" b="1" dirty="0">
                <a:solidFill>
                  <a:srgbClr val="0070C0"/>
                </a:solidFill>
              </a:rPr>
              <a:t>Generisanje toplote primenom mehaničkih vibracija ultrazvučne frekvencije (15-70kHz) i male amplitude.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Tanji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polimeri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Šavno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tačkasto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Koriste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    </a:t>
            </a:r>
            <a:r>
              <a:rPr lang="en-US" b="1" dirty="0" err="1">
                <a:solidFill>
                  <a:srgbClr val="0070C0"/>
                </a:solidFill>
              </a:rPr>
              <a:t>namenski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odgovaraju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err="1">
                <a:solidFill>
                  <a:srgbClr val="0070C0"/>
                </a:solidFill>
              </a:rPr>
              <a:t>konfiguraciji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	osn.mat.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5051" t="46875" r="7467" b="26042"/>
          <a:stretch>
            <a:fillRect/>
          </a:stretch>
        </p:blipFill>
        <p:spPr bwMode="auto">
          <a:xfrm>
            <a:off x="3048000" y="3276600"/>
            <a:ext cx="60022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524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sr-Latn-CS" sz="2000" b="1" dirty="0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eksplozijom</a:t>
            </a:r>
            <a:endParaRPr lang="sr-Latn-C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Hemijska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energija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detonacije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eksploziva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komponenti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Posredno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direktno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5637" t="40627" r="8638" b="15625"/>
          <a:stretch>
            <a:fillRect/>
          </a:stretch>
        </p:blipFill>
        <p:spPr bwMode="auto">
          <a:xfrm>
            <a:off x="152400" y="2514600"/>
            <a:ext cx="564424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216445" y="1927736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1-voda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2-hermetički </a:t>
            </a:r>
            <a:r>
              <a:rPr lang="en-US" sz="2000" b="1" dirty="0" err="1">
                <a:solidFill>
                  <a:srgbClr val="0070C0"/>
                </a:solidFill>
              </a:rPr>
              <a:t>prsten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3-eksploziv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4-zaštitni </a:t>
            </a:r>
            <a:r>
              <a:rPr lang="en-US" sz="2000" b="1" dirty="0" err="1">
                <a:solidFill>
                  <a:srgbClr val="0070C0"/>
                </a:solidFill>
              </a:rPr>
              <a:t>lim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5-ploča (OM)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6-kalup (OM)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7-otvor </a:t>
            </a:r>
            <a:r>
              <a:rPr lang="en-US" sz="2000" b="1" dirty="0" err="1">
                <a:solidFill>
                  <a:srgbClr val="0070C0"/>
                </a:solidFill>
              </a:rPr>
              <a:t>za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vazduh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8-porozna </a:t>
            </a:r>
            <a:r>
              <a:rPr lang="en-US" sz="2000" b="1" dirty="0" err="1">
                <a:solidFill>
                  <a:srgbClr val="0070C0"/>
                </a:solidFill>
              </a:rPr>
              <a:t>masa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6445" y="46482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1-detonator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2-eksploziv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3-zaštitni </a:t>
            </a:r>
            <a:r>
              <a:rPr lang="en-US" sz="2000" b="1" dirty="0" err="1">
                <a:solidFill>
                  <a:srgbClr val="0070C0"/>
                </a:solidFill>
              </a:rPr>
              <a:t>lim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4-ploča (OM)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5-ploča (OM)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6-postolje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1"/>
            <a:ext cx="79248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Idealan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spajanje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raznorodnih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komponente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metalurški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ekstremno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nekompatibilne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međusloj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čelik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legura</a:t>
            </a:r>
            <a:r>
              <a:rPr lang="en-US" b="1" dirty="0">
                <a:solidFill>
                  <a:srgbClr val="0070C0"/>
                </a:solidFill>
              </a:rPr>
              <a:t> Al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međuslojem</a:t>
            </a:r>
            <a:r>
              <a:rPr lang="en-US" b="1" dirty="0">
                <a:solidFill>
                  <a:srgbClr val="0070C0"/>
                </a:solidFill>
              </a:rPr>
              <a:t> Cu.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Obično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oblaganje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koroziono-otpornim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materijalom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nerđajući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leg.Ti</a:t>
            </a:r>
            <a:r>
              <a:rPr lang="en-US" b="1" dirty="0">
                <a:solidFill>
                  <a:srgbClr val="0070C0"/>
                </a:solidFill>
              </a:rPr>
              <a:t>, Ni…).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Problem – </a:t>
            </a:r>
            <a:r>
              <a:rPr lang="en-US" b="1" dirty="0" err="1">
                <a:solidFill>
                  <a:srgbClr val="0070C0"/>
                </a:solidFill>
              </a:rPr>
              <a:t>posebni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uslovi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ljudstvo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izvođenje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Samo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jednostavne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geometrije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ploče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cevi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l="56246" t="67129" r="5731" b="9955"/>
          <a:stretch/>
        </p:blipFill>
        <p:spPr bwMode="auto">
          <a:xfrm>
            <a:off x="132735" y="4589930"/>
            <a:ext cx="8584545" cy="226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429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Najmanja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vazduh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ima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vremena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napusti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međuprostor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dobar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rizik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ne </a:t>
            </a:r>
            <a:r>
              <a:rPr lang="en-US" b="1" dirty="0" err="1">
                <a:solidFill>
                  <a:srgbClr val="0070C0"/>
                </a:solidFill>
              </a:rPr>
              <a:t>dođe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spajanja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4290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0070C0"/>
                </a:solidFill>
              </a:rPr>
              <a:t>Najveća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stvara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međusloj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spajajaju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kod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koji</a:t>
            </a:r>
            <a:r>
              <a:rPr lang="en-US" b="1" dirty="0">
                <a:solidFill>
                  <a:srgbClr val="0070C0"/>
                </a:solidFill>
              </a:rPr>
              <a:t>  se </a:t>
            </a:r>
            <a:r>
              <a:rPr lang="en-US" b="1" dirty="0" err="1">
                <a:solidFill>
                  <a:srgbClr val="0070C0"/>
                </a:solidFill>
              </a:rPr>
              <a:t>neograničeno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rastvaraju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adekvatno</a:t>
            </a:r>
            <a:r>
              <a:rPr lang="en-US" b="1" dirty="0">
                <a:solidFill>
                  <a:srgbClr val="0070C0"/>
                </a:solidFill>
              </a:rPr>
              <a:t>: Cu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NI)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3429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Stvaraju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talasi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zbog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privremenog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zadržavanja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vazduha</a:t>
            </a:r>
            <a:r>
              <a:rPr lang="en-US" b="1" dirty="0">
                <a:solidFill>
                  <a:srgbClr val="0070C0"/>
                </a:solidFill>
              </a:rPr>
              <a:t> , </a:t>
            </a:r>
            <a:r>
              <a:rPr lang="en-US" b="1" dirty="0" err="1">
                <a:solidFill>
                  <a:srgbClr val="0070C0"/>
                </a:solidFill>
              </a:rPr>
              <a:t>najbolje</a:t>
            </a:r>
            <a:r>
              <a:rPr lang="en-US" b="1" dirty="0">
                <a:solidFill>
                  <a:srgbClr val="0070C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665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difuzijom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2057399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difuzijom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vrši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presama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opremljenim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posebnim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alatima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gde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elementi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zavaruju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umereno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0,5-0,7 </a:t>
            </a:r>
            <a:r>
              <a:rPr lang="en-US" b="1" dirty="0" err="1">
                <a:solidFill>
                  <a:srgbClr val="0070C0"/>
                </a:solidFill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</a:rPr>
              <a:t>toplj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čelici</a:t>
            </a:r>
            <a:r>
              <a:rPr lang="en-US" b="1" dirty="0">
                <a:solidFill>
                  <a:srgbClr val="0070C0"/>
                </a:solidFill>
              </a:rPr>
              <a:t> 800-1100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C)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609600" y="3449278"/>
            <a:ext cx="6661933" cy="3018387"/>
            <a:chOff x="4319594" y="4343400"/>
            <a:chExt cx="4862505" cy="1828800"/>
          </a:xfrm>
        </p:grpSpPr>
        <p:grpSp>
          <p:nvGrpSpPr>
            <p:cNvPr id="5" name="Group 10"/>
            <p:cNvGrpSpPr/>
            <p:nvPr/>
          </p:nvGrpSpPr>
          <p:grpSpPr>
            <a:xfrm>
              <a:off x="5486400" y="4343400"/>
              <a:ext cx="3695699" cy="1828800"/>
              <a:chOff x="5486400" y="4343400"/>
              <a:chExt cx="3695699" cy="1828800"/>
            </a:xfrm>
          </p:grpSpPr>
          <p:pic>
            <p:nvPicPr>
              <p:cNvPr id="2050" name="Picture 2" descr="http://www.finetechusa.com/uploads/pics/principle_tc.jpg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 l="22581" t="29071" r="18798" b="19344"/>
              <a:stretch/>
            </p:blipFill>
            <p:spPr bwMode="auto">
              <a:xfrm>
                <a:off x="5486400" y="4343400"/>
                <a:ext cx="2769508" cy="18288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048500" y="4343400"/>
                <a:ext cx="1600200" cy="22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Dejstvo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sile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toplote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48500" y="5857872"/>
                <a:ext cx="1905000" cy="22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Dejstvo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sile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toplote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81899" y="4653899"/>
                <a:ext cx="1600200" cy="223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Elementi</a:t>
                </a:r>
                <a:r>
                  <a:rPr lang="en-US" dirty="0"/>
                  <a:t>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200" y="5178623"/>
                <a:ext cx="1752600" cy="307777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bg1"/>
                    </a:solidFill>
                  </a:rPr>
                  <a:t>Zagrejana</a:t>
                </a:r>
                <a:r>
                  <a:rPr lang="en-US" sz="1400" dirty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ploča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319594" y="4765786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1" y="4405914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rgbClr val="FF0000"/>
                </a:solidFill>
              </a:rPr>
              <a:t>Radni nivo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62151" y="4405914"/>
            <a:ext cx="10961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r-Latn-RS" b="1" smtClean="0">
                <a:solidFill>
                  <a:srgbClr val="FF0000"/>
                </a:solidFill>
              </a:rPr>
              <a:t>Podloga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Namenski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alat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svaki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proizvod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U </a:t>
            </a:r>
            <a:r>
              <a:rPr lang="en-US" b="1" dirty="0" err="1">
                <a:solidFill>
                  <a:srgbClr val="0070C0"/>
                </a:solidFill>
              </a:rPr>
              <a:t>vakuumu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Ne </a:t>
            </a:r>
            <a:r>
              <a:rPr lang="en-US" b="1" dirty="0" err="1">
                <a:solidFill>
                  <a:srgbClr val="0070C0"/>
                </a:solidFill>
              </a:rPr>
              <a:t>sme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- da ne </a:t>
            </a:r>
            <a:r>
              <a:rPr lang="en-US" b="1" dirty="0" err="1">
                <a:solidFill>
                  <a:srgbClr val="0070C0"/>
                </a:solidFill>
              </a:rPr>
              <a:t>dođe</a:t>
            </a:r>
            <a:r>
              <a:rPr lang="en-US" b="1" dirty="0">
                <a:solidFill>
                  <a:srgbClr val="0070C0"/>
                </a:solidFill>
              </a:rPr>
              <a:t> do </a:t>
            </a:r>
            <a:r>
              <a:rPr lang="en-US" b="1" dirty="0" err="1">
                <a:solidFill>
                  <a:srgbClr val="0070C0"/>
                </a:solidFill>
              </a:rPr>
              <a:t>deformacija</a:t>
            </a:r>
            <a:r>
              <a:rPr lang="en-US" b="1" dirty="0">
                <a:solidFill>
                  <a:srgbClr val="0070C0"/>
                </a:solidFill>
              </a:rPr>
              <a:t> (5-20 MPa)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obrade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Primena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avio-industriji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elektronici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Koristi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svih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isplativo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limove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skupih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legure</a:t>
            </a:r>
            <a:r>
              <a:rPr lang="en-US" b="1" dirty="0">
                <a:solidFill>
                  <a:srgbClr val="0070C0"/>
                </a:solidFill>
              </a:rPr>
              <a:t> Ti, Ni, Be, </a:t>
            </a:r>
            <a:r>
              <a:rPr lang="en-US" b="1" dirty="0" err="1">
                <a:solidFill>
                  <a:srgbClr val="0070C0"/>
                </a:solidFill>
              </a:rPr>
              <a:t>Zr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raznorodnih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871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Kovačko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Najstariji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postupak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pritiskom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uopšte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Zagrevanje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1100-1300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C (u </a:t>
            </a:r>
            <a:r>
              <a:rPr lang="en-US" b="1" dirty="0" err="1">
                <a:solidFill>
                  <a:srgbClr val="0070C0"/>
                </a:solidFill>
              </a:rPr>
              <a:t>peći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gorionikom</a:t>
            </a:r>
            <a:r>
              <a:rPr lang="en-US" b="1" dirty="0">
                <a:solidFill>
                  <a:srgbClr val="0070C0"/>
                </a:solidFill>
              </a:rPr>
              <a:t>) a </a:t>
            </a:r>
            <a:r>
              <a:rPr lang="en-US" b="1" dirty="0" err="1">
                <a:solidFill>
                  <a:srgbClr val="0070C0"/>
                </a:solidFill>
              </a:rPr>
              <a:t>zatim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kovanje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ručno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ili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mašinski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Dobra </a:t>
            </a: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r>
              <a:rPr lang="en-US" b="1" dirty="0">
                <a:solidFill>
                  <a:srgbClr val="0070C0"/>
                </a:solidFill>
              </a:rPr>
              <a:t> do 0,7% C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niskougljeničnih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Nedostatak</a:t>
            </a:r>
            <a:r>
              <a:rPr lang="en-US" b="1" dirty="0">
                <a:solidFill>
                  <a:srgbClr val="0070C0"/>
                </a:solidFill>
              </a:rPr>
              <a:t> – mala </a:t>
            </a:r>
            <a:r>
              <a:rPr lang="en-US" b="1" dirty="0" err="1">
                <a:solidFill>
                  <a:srgbClr val="0070C0"/>
                </a:solidFill>
              </a:rPr>
              <a:t>produktivnost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Potrebno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postići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veću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šava</a:t>
            </a:r>
            <a:r>
              <a:rPr lang="en-US" b="1" dirty="0">
                <a:solidFill>
                  <a:srgbClr val="0070C0"/>
                </a:solidFill>
              </a:rPr>
              <a:t>: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5637" t="40625" r="11567" b="39583"/>
          <a:stretch>
            <a:fillRect/>
          </a:stretch>
        </p:blipFill>
        <p:spPr bwMode="auto">
          <a:xfrm>
            <a:off x="1371600" y="4267200"/>
            <a:ext cx="6440906" cy="218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43" y="3048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Hladno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773339" cy="3424107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Hladno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odvija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sobnoj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temperaturi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uz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vrlo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pritisak</a:t>
            </a:r>
            <a:r>
              <a:rPr lang="en-US" b="1" dirty="0">
                <a:solidFill>
                  <a:srgbClr val="0070C0"/>
                </a:solidFill>
              </a:rPr>
              <a:t> (300-600 </a:t>
            </a:r>
            <a:r>
              <a:rPr lang="en-US" b="1" dirty="0" err="1">
                <a:solidFill>
                  <a:srgbClr val="0070C0"/>
                </a:solidFill>
              </a:rPr>
              <a:t>MPa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kontaktnih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površina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Upotrebljivo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deformabilne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niskim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naponom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tečenja</a:t>
            </a:r>
            <a:r>
              <a:rPr lang="en-US" b="1" dirty="0">
                <a:solidFill>
                  <a:srgbClr val="0070C0"/>
                </a:solidFill>
              </a:rPr>
              <a:t>: Al, Cu, Ni, </a:t>
            </a:r>
            <a:r>
              <a:rPr lang="en-US" b="1" dirty="0" err="1">
                <a:solidFill>
                  <a:srgbClr val="0070C0"/>
                </a:solidFill>
              </a:rPr>
              <a:t>nerđajući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čelik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austenitni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626" t="49827" r="8351" b="27604"/>
          <a:stretch>
            <a:fillRect/>
          </a:stretch>
        </p:blipFill>
        <p:spPr bwMode="auto">
          <a:xfrm>
            <a:off x="1447800" y="3962400"/>
            <a:ext cx="63098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elektronskim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snopom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400800" cy="2971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Ubrzani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udaraju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površinu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njihova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kinetička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energija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pretvara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toplotu</a:t>
            </a:r>
            <a:r>
              <a:rPr lang="en-US" b="1" dirty="0">
                <a:solidFill>
                  <a:srgbClr val="0070C0"/>
                </a:solidFill>
              </a:rPr>
              <a:t> (5-6000</a:t>
            </a:r>
            <a:r>
              <a:rPr lang="en-US" b="1" baseline="30000" dirty="0">
                <a:solidFill>
                  <a:srgbClr val="0070C0"/>
                </a:solidFill>
              </a:rPr>
              <a:t>o</a:t>
            </a:r>
            <a:r>
              <a:rPr lang="en-US" b="1" dirty="0">
                <a:solidFill>
                  <a:srgbClr val="0070C0"/>
                </a:solidFill>
              </a:rPr>
              <a:t>C).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Izvor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toplote</a:t>
            </a:r>
            <a:r>
              <a:rPr lang="en-US" b="1" dirty="0">
                <a:solidFill>
                  <a:srgbClr val="0070C0"/>
                </a:solidFill>
              </a:rPr>
              <a:t> je </a:t>
            </a:r>
            <a:r>
              <a:rPr lang="en-US" b="1" dirty="0" err="1">
                <a:solidFill>
                  <a:srgbClr val="0070C0"/>
                </a:solidFill>
              </a:rPr>
              <a:t>izuzetno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fokusiran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826" y="0"/>
            <a:ext cx="24191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2" y="5105400"/>
            <a:ext cx="273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9956" t="44792" r="59004" b="34375"/>
          <a:stretch>
            <a:fillRect/>
          </a:stretch>
        </p:blipFill>
        <p:spPr bwMode="auto">
          <a:xfrm>
            <a:off x="120445" y="3926456"/>
            <a:ext cx="6248400" cy="23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preseka</a:t>
            </a:r>
            <a:r>
              <a:rPr lang="en-US" b="1" dirty="0">
                <a:solidFill>
                  <a:srgbClr val="0070C0"/>
                </a:solidFill>
              </a:rPr>
              <a:t> do 50 mm </a:t>
            </a:r>
            <a:r>
              <a:rPr lang="en-US" b="1" dirty="0" err="1">
                <a:solidFill>
                  <a:srgbClr val="0070C0"/>
                </a:solidFill>
              </a:rPr>
              <a:t>bez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zakošenja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ivica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ZUT je </a:t>
            </a:r>
            <a:r>
              <a:rPr lang="en-US" b="1" dirty="0" err="1">
                <a:solidFill>
                  <a:srgbClr val="0070C0"/>
                </a:solidFill>
              </a:rPr>
              <a:t>veoma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uzan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vrhunski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teško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topljivih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metala</a:t>
            </a:r>
            <a:r>
              <a:rPr lang="en-US" b="1" dirty="0">
                <a:solidFill>
                  <a:srgbClr val="0070C0"/>
                </a:solidFill>
              </a:rPr>
              <a:t> (W, </a:t>
            </a:r>
            <a:r>
              <a:rPr lang="en-US" b="1" dirty="0" err="1">
                <a:solidFill>
                  <a:srgbClr val="0070C0"/>
                </a:solidFill>
              </a:rPr>
              <a:t>Nb</a:t>
            </a:r>
            <a:r>
              <a:rPr lang="en-US" b="1" dirty="0">
                <a:solidFill>
                  <a:srgbClr val="0070C0"/>
                </a:solidFill>
              </a:rPr>
              <a:t>, V, </a:t>
            </a:r>
            <a:r>
              <a:rPr lang="en-US" b="1" dirty="0" err="1">
                <a:solidFill>
                  <a:srgbClr val="0070C0"/>
                </a:solidFill>
              </a:rPr>
              <a:t>Zr</a:t>
            </a:r>
            <a:r>
              <a:rPr lang="en-US" b="1" dirty="0">
                <a:solidFill>
                  <a:srgbClr val="0070C0"/>
                </a:solidFill>
              </a:rPr>
              <a:t>,…), a </a:t>
            </a:r>
            <a:r>
              <a:rPr lang="en-US" b="1" dirty="0" err="1">
                <a:solidFill>
                  <a:srgbClr val="0070C0"/>
                </a:solidFill>
              </a:rPr>
              <a:t>mogu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čelici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laki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metali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Potreban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vakuum</a:t>
            </a:r>
            <a:r>
              <a:rPr lang="en-US" b="1" dirty="0">
                <a:solidFill>
                  <a:srgbClr val="0070C0"/>
                </a:solidFill>
              </a:rPr>
              <a:t> 10</a:t>
            </a:r>
            <a:r>
              <a:rPr lang="en-US" b="1" baseline="30000" dirty="0">
                <a:solidFill>
                  <a:srgbClr val="0070C0"/>
                </a:solidFill>
              </a:rPr>
              <a:t>-4</a:t>
            </a:r>
            <a:r>
              <a:rPr lang="en-US" b="1" dirty="0">
                <a:solidFill>
                  <a:srgbClr val="0070C0"/>
                </a:solidFill>
              </a:rPr>
              <a:t> – 10</a:t>
            </a:r>
            <a:r>
              <a:rPr lang="en-US" b="1" baseline="30000" dirty="0">
                <a:solidFill>
                  <a:srgbClr val="0070C0"/>
                </a:solidFill>
              </a:rPr>
              <a:t>-6</a:t>
            </a:r>
            <a:r>
              <a:rPr lang="en-US" b="1" dirty="0">
                <a:solidFill>
                  <a:srgbClr val="0070C0"/>
                </a:solidFill>
              </a:rPr>
              <a:t> mbar – </a:t>
            </a:r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vakuumskim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komorama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što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ograničava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dimenzije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osnovnog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Velika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brzina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zavarivanja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Veoma</a:t>
            </a:r>
            <a:r>
              <a:rPr lang="en-US" b="1" dirty="0">
                <a:solidFill>
                  <a:srgbClr val="0070C0"/>
                </a:solidFill>
              </a:rPr>
              <a:t> male </a:t>
            </a:r>
            <a:r>
              <a:rPr lang="en-US" b="1" dirty="0" err="1">
                <a:solidFill>
                  <a:srgbClr val="0070C0"/>
                </a:solidFill>
              </a:rPr>
              <a:t>deformacije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Veoma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cena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Ograničenje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veličine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veličnom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komore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1" y="3048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laserom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Usmerena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monohromatska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svetlost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Može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uporediti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zavarivanjem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elektronskim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snopom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ali</a:t>
            </a:r>
            <a:r>
              <a:rPr lang="en-US" b="1" dirty="0">
                <a:solidFill>
                  <a:srgbClr val="0070C0"/>
                </a:solidFill>
              </a:rPr>
              <a:t> ne </a:t>
            </a:r>
            <a:r>
              <a:rPr lang="en-US" b="1" dirty="0" err="1">
                <a:solidFill>
                  <a:srgbClr val="0070C0"/>
                </a:solidFill>
              </a:rPr>
              <a:t>mora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zavaruje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vakuumu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8615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2362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laser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4507468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ogledalo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148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laserski</a:t>
            </a:r>
            <a:r>
              <a:rPr lang="en-US" dirty="0"/>
              <a:t> </a:t>
            </a:r>
            <a:r>
              <a:rPr lang="en-US" dirty="0" err="1"/>
              <a:t>zrak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528846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radni</a:t>
            </a:r>
            <a:r>
              <a:rPr lang="en-US" sz="1600" dirty="0"/>
              <a:t> </a:t>
            </a:r>
            <a:r>
              <a:rPr lang="en-US" sz="1600" dirty="0" err="1"/>
              <a:t>sto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49530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valjak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3434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opruga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4888468"/>
            <a:ext cx="1828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5528846"/>
            <a:ext cx="16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Leg.aluminijuma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943600"/>
            <a:ext cx="2362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Kretanje</a:t>
            </a:r>
            <a:r>
              <a:rPr lang="en-US" sz="1600" dirty="0"/>
              <a:t> </a:t>
            </a:r>
            <a:r>
              <a:rPr lang="en-US" sz="1600" dirty="0" err="1"/>
              <a:t>radnog</a:t>
            </a:r>
            <a:r>
              <a:rPr lang="en-US" sz="1600" dirty="0"/>
              <a:t> </a:t>
            </a:r>
            <a:r>
              <a:rPr lang="en-US" sz="1600" dirty="0" err="1"/>
              <a:t>stola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Specifičnosti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Koriste</a:t>
            </a:r>
            <a:r>
              <a:rPr lang="en-US" b="1" dirty="0">
                <a:solidFill>
                  <a:srgbClr val="0070C0"/>
                </a:solidFill>
              </a:rPr>
              <a:t> se </a:t>
            </a:r>
            <a:r>
              <a:rPr lang="en-US" b="1" dirty="0" err="1">
                <a:solidFill>
                  <a:srgbClr val="0070C0"/>
                </a:solidFill>
              </a:rPr>
              <a:t>najčešće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jeftini</a:t>
            </a:r>
            <a:r>
              <a:rPr lang="en-US" b="1" dirty="0">
                <a:solidFill>
                  <a:srgbClr val="0070C0"/>
                </a:solidFill>
              </a:rPr>
              <a:t>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laseri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Debljine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0,2 do 50 mm </a:t>
            </a:r>
            <a:r>
              <a:rPr lang="en-US" b="1" dirty="0" err="1">
                <a:solidFill>
                  <a:srgbClr val="0070C0"/>
                </a:solidFill>
              </a:rPr>
              <a:t>čelika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Prečnik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tačke</a:t>
            </a:r>
            <a:r>
              <a:rPr lang="en-US" b="1" dirty="0">
                <a:solidFill>
                  <a:srgbClr val="0070C0"/>
                </a:solidFill>
              </a:rPr>
              <a:t> 0,2 do 13 mm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Širok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dijapazon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materijala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čelici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leg.Al</a:t>
            </a:r>
            <a:r>
              <a:rPr lang="en-US" b="1" dirty="0">
                <a:solidFill>
                  <a:srgbClr val="0070C0"/>
                </a:solidFill>
              </a:rPr>
              <a:t>, Ti, Cu,…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Iako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relativno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skup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proces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jeftiniji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pogodniji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velike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radne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predmete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od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zav.elektronskim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snopom</a:t>
            </a:r>
            <a:r>
              <a:rPr lang="en-US" b="1" dirty="0">
                <a:solidFill>
                  <a:srgbClr val="0070C0"/>
                </a:solidFill>
              </a:rPr>
              <a:t> (ne </a:t>
            </a:r>
            <a:r>
              <a:rPr lang="en-US" b="1" dirty="0" err="1">
                <a:solidFill>
                  <a:srgbClr val="0070C0"/>
                </a:solidFill>
              </a:rPr>
              <a:t>treba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vakuum</a:t>
            </a:r>
            <a:r>
              <a:rPr lang="en-US" b="1" dirty="0">
                <a:solidFill>
                  <a:srgbClr val="0070C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Visok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kvalitet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err="1">
                <a:solidFill>
                  <a:srgbClr val="0070C0"/>
                </a:solidFill>
              </a:rPr>
              <a:t>Visoka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mogućnost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automatizacije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9370" t="36458" r="72475" b="23958"/>
          <a:stretch>
            <a:fillRect/>
          </a:stretch>
        </p:blipFill>
        <p:spPr bwMode="auto">
          <a:xfrm>
            <a:off x="5109730" y="1676400"/>
            <a:ext cx="3886200" cy="476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Plazma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5181600" cy="4525963"/>
          </a:xfrm>
        </p:spPr>
        <p:txBody>
          <a:bodyPr>
            <a:normAutofit fontScale="92500"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Plazma</a:t>
            </a:r>
            <a:r>
              <a:rPr lang="sr-Latn-CS" sz="2200" b="1" dirty="0">
                <a:solidFill>
                  <a:srgbClr val="0070C0"/>
                </a:solidFill>
              </a:rPr>
              <a:t> gas ističe velikom brzinom kroz el.luk, stvarajući plazmu (visoko jonizovan gas)</a:t>
            </a:r>
          </a:p>
          <a:p>
            <a:r>
              <a:rPr lang="sr-Latn-CS" sz="2200" b="1" dirty="0">
                <a:solidFill>
                  <a:srgbClr val="0070C0"/>
                </a:solidFill>
              </a:rPr>
              <a:t>Temp.el.	luka je 20000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sr-Latn-CS" sz="2200" b="1" dirty="0">
                <a:solidFill>
                  <a:srgbClr val="0070C0"/>
                </a:solidFill>
              </a:rPr>
              <a:t>–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sr-Latn-CS" sz="2200" b="1" dirty="0">
                <a:solidFill>
                  <a:srgbClr val="0070C0"/>
                </a:solidFill>
              </a:rPr>
              <a:t>30000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sr-Latn-CS" sz="2200" b="1" baseline="30000" dirty="0">
                <a:solidFill>
                  <a:srgbClr val="0070C0"/>
                </a:solidFill>
              </a:rPr>
              <a:t>o</a:t>
            </a:r>
            <a:r>
              <a:rPr lang="sr-Latn-CS" sz="2200" b="1" dirty="0">
                <a:solidFill>
                  <a:srgbClr val="0070C0"/>
                </a:solidFill>
              </a:rPr>
              <a:t>C</a:t>
            </a:r>
          </a:p>
          <a:p>
            <a:r>
              <a:rPr lang="sr-Latn-CS" sz="2200" b="1" dirty="0">
                <a:solidFill>
                  <a:srgbClr val="0070C0"/>
                </a:solidFill>
              </a:rPr>
              <a:t>Srodan postupak sa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sr-Latn-CS" sz="2200" b="1" dirty="0">
                <a:solidFill>
                  <a:srgbClr val="0070C0"/>
                </a:solidFill>
              </a:rPr>
              <a:t>TIG</a:t>
            </a:r>
            <a:endParaRPr lang="en-US" sz="2200" b="1" dirty="0">
              <a:solidFill>
                <a:srgbClr val="0070C0"/>
              </a:solidFill>
            </a:endParaRPr>
          </a:p>
          <a:p>
            <a:r>
              <a:rPr lang="en-US" sz="2200" b="1" dirty="0" err="1">
                <a:solidFill>
                  <a:srgbClr val="0070C0"/>
                </a:solidFill>
              </a:rPr>
              <a:t>Koristi</a:t>
            </a:r>
            <a:r>
              <a:rPr lang="en-US" sz="2200" b="1" dirty="0">
                <a:solidFill>
                  <a:srgbClr val="0070C0"/>
                </a:solidFill>
              </a:rPr>
              <a:t> se </a:t>
            </a:r>
            <a:r>
              <a:rPr lang="en-US" sz="2200" b="1" dirty="0" err="1">
                <a:solidFill>
                  <a:srgbClr val="0070C0"/>
                </a:solidFill>
              </a:rPr>
              <a:t>prava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polarnost</a:t>
            </a:r>
            <a:endParaRPr lang="en-US" sz="2200" b="1" dirty="0">
              <a:solidFill>
                <a:srgbClr val="0070C0"/>
              </a:solidFill>
            </a:endParaRPr>
          </a:p>
          <a:p>
            <a:r>
              <a:rPr lang="en-US" sz="2200" b="1" dirty="0" err="1">
                <a:solidFill>
                  <a:srgbClr val="0070C0"/>
                </a:solidFill>
              </a:rPr>
              <a:t>Uvar</a:t>
            </a:r>
            <a:r>
              <a:rPr lang="en-US" sz="2200" b="1" dirty="0">
                <a:solidFill>
                  <a:srgbClr val="0070C0"/>
                </a:solidFill>
              </a:rPr>
              <a:t> 4x </a:t>
            </a:r>
            <a:r>
              <a:rPr lang="en-US" sz="2200" b="1" dirty="0" err="1">
                <a:solidFill>
                  <a:srgbClr val="0070C0"/>
                </a:solidFill>
              </a:rPr>
              <a:t>više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od</a:t>
            </a:r>
            <a:r>
              <a:rPr lang="en-US" sz="2200" b="1" dirty="0">
                <a:solidFill>
                  <a:srgbClr val="0070C0"/>
                </a:solidFill>
              </a:rPr>
              <a:t> TIG-a, </a:t>
            </a:r>
            <a:r>
              <a:rPr lang="en-US" sz="2200" b="1" dirty="0" err="1">
                <a:solidFill>
                  <a:srgbClr val="0070C0"/>
                </a:solidFill>
              </a:rPr>
              <a:t>kao</a:t>
            </a:r>
            <a:r>
              <a:rPr lang="en-US" sz="2200" b="1" dirty="0">
                <a:solidFill>
                  <a:srgbClr val="0070C0"/>
                </a:solidFill>
              </a:rPr>
              <a:t> EPP</a:t>
            </a:r>
          </a:p>
          <a:p>
            <a:r>
              <a:rPr lang="en-US" sz="2200" b="1" dirty="0" err="1">
                <a:solidFill>
                  <a:srgbClr val="0070C0"/>
                </a:solidFill>
              </a:rPr>
              <a:t>Plazma</a:t>
            </a:r>
            <a:r>
              <a:rPr lang="en-US" sz="2200" b="1" dirty="0">
                <a:solidFill>
                  <a:srgbClr val="0070C0"/>
                </a:solidFill>
              </a:rPr>
              <a:t> gas: </a:t>
            </a:r>
            <a:r>
              <a:rPr lang="en-US" sz="2200" b="1" dirty="0" err="1">
                <a:solidFill>
                  <a:srgbClr val="0070C0"/>
                </a:solidFill>
              </a:rPr>
              <a:t>Ar</a:t>
            </a:r>
            <a:r>
              <a:rPr lang="en-US" sz="2200" b="1" dirty="0">
                <a:solidFill>
                  <a:srgbClr val="0070C0"/>
                </a:solidFill>
              </a:rPr>
              <a:t>, H</a:t>
            </a:r>
            <a:r>
              <a:rPr lang="en-US" sz="2200" b="1" baseline="-25000" dirty="0">
                <a:solidFill>
                  <a:srgbClr val="0070C0"/>
                </a:solidFill>
              </a:rPr>
              <a:t>2, </a:t>
            </a:r>
            <a:r>
              <a:rPr lang="en-US" sz="2200" b="1" dirty="0">
                <a:solidFill>
                  <a:srgbClr val="0070C0"/>
                </a:solidFill>
              </a:rPr>
              <a:t>N</a:t>
            </a:r>
            <a:r>
              <a:rPr lang="en-US" sz="2200" b="1" baseline="-25000" dirty="0">
                <a:solidFill>
                  <a:srgbClr val="0070C0"/>
                </a:solidFill>
              </a:rPr>
              <a:t>2,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mešavine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ili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vazduh</a:t>
            </a:r>
            <a:endParaRPr lang="en-US" sz="2200" b="1" dirty="0">
              <a:solidFill>
                <a:srgbClr val="0070C0"/>
              </a:solidFill>
            </a:endParaRPr>
          </a:p>
          <a:p>
            <a:r>
              <a:rPr lang="en-US" sz="2200" b="1" dirty="0" err="1">
                <a:solidFill>
                  <a:srgbClr val="0070C0"/>
                </a:solidFill>
              </a:rPr>
              <a:t>Zaštitni</a:t>
            </a:r>
            <a:r>
              <a:rPr lang="en-US" sz="2200" b="1" dirty="0">
                <a:solidFill>
                  <a:srgbClr val="0070C0"/>
                </a:solidFill>
              </a:rPr>
              <a:t> gas: </a:t>
            </a:r>
            <a:r>
              <a:rPr lang="en-US" sz="2200" b="1" dirty="0" err="1">
                <a:solidFill>
                  <a:srgbClr val="0070C0"/>
                </a:solidFill>
              </a:rPr>
              <a:t>Ar</a:t>
            </a:r>
            <a:r>
              <a:rPr lang="en-US" sz="2200" b="1" dirty="0">
                <a:solidFill>
                  <a:srgbClr val="0070C0"/>
                </a:solidFill>
              </a:rPr>
              <a:t>+(5-10%)H</a:t>
            </a:r>
            <a:r>
              <a:rPr lang="en-US" sz="2200" b="1" baseline="-25000" dirty="0">
                <a:solidFill>
                  <a:srgbClr val="0070C0"/>
                </a:solidFill>
              </a:rPr>
              <a:t>2</a:t>
            </a:r>
            <a:endParaRPr lang="sr-Latn-CS" sz="2200" b="1" dirty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 rot="2376304">
            <a:off x="6566718" y="482140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50624" y="4363204"/>
            <a:ext cx="8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Zaštitni</a:t>
            </a:r>
            <a:r>
              <a:rPr lang="en-US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361315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CS" b="1" dirty="0">
                <a:solidFill>
                  <a:srgbClr val="FF0000"/>
                </a:solidFill>
              </a:rPr>
              <a:t>Prednosti: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Širok dijapazon uvara, bez ograničenja u položaju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Pogodniji postupak za teško topljive materijale (leg.Ti) od MIG/TIG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Uzana zona uticaja toplote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Alternativa laserskom zav.ili zav.elektronskim snopom, pri čemu je moguća manje precizna obrada osnovnog materijala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Pogodnost </a:t>
            </a:r>
            <a:r>
              <a:rPr lang="sr-Latn-CS" b="1">
                <a:solidFill>
                  <a:srgbClr val="0070C0"/>
                </a:solidFill>
              </a:rPr>
              <a:t>za </a:t>
            </a:r>
            <a:r>
              <a:rPr lang="sr-Latn-CS" b="1" smtClean="0">
                <a:solidFill>
                  <a:srgbClr val="0070C0"/>
                </a:solidFill>
              </a:rPr>
              <a:t>rezanje</a:t>
            </a:r>
          </a:p>
          <a:p>
            <a:pPr marL="0" indent="0">
              <a:spcBef>
                <a:spcPts val="0"/>
              </a:spcBef>
              <a:buNone/>
            </a:pPr>
            <a:endParaRPr lang="sr-Latn-CS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sr-Latn-CS" b="1" smtClean="0">
                <a:solidFill>
                  <a:srgbClr val="FF0000"/>
                </a:solidFill>
              </a:rPr>
              <a:t>Nedostaci</a:t>
            </a:r>
            <a:r>
              <a:rPr lang="sr-Latn-CS" b="1" dirty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Visoka cena uređaja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Velika potrošnja relativno skupog gasa (Ar)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b="1" dirty="0">
                <a:solidFill>
                  <a:srgbClr val="0070C0"/>
                </a:solidFill>
              </a:rPr>
              <a:t>Potrebna preciznija obrada osnovnog materijala nego kod TIG</a:t>
            </a:r>
          </a:p>
        </p:txBody>
      </p:sp>
    </p:spTree>
    <p:extLst>
      <p:ext uri="{BB962C8B-B14F-4D97-AF65-F5344CB8AC3E}">
        <p14:creationId xmlns:p14="http://schemas.microsoft.com/office/powerpoint/2010/main" val="152206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31" y="0"/>
            <a:ext cx="7773338" cy="159617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rgbClr val="FF0000"/>
                </a:solidFill>
              </a:rPr>
              <a:t>Električno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elektrogasno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pod </a:t>
            </a:r>
            <a:r>
              <a:rPr lang="en-US" sz="2000" b="1" dirty="0" err="1">
                <a:solidFill>
                  <a:srgbClr val="FF0000"/>
                </a:solidFill>
              </a:rPr>
              <a:t>troskom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Zavarivanje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masivnih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elemenata</a:t>
            </a:r>
            <a:r>
              <a:rPr lang="en-US" b="1" dirty="0">
                <a:solidFill>
                  <a:srgbClr val="0070C0"/>
                </a:solidFill>
              </a:rPr>
              <a:t> u </a:t>
            </a:r>
            <a:r>
              <a:rPr lang="en-US" b="1" dirty="0" err="1">
                <a:solidFill>
                  <a:srgbClr val="0070C0"/>
                </a:solidFill>
              </a:rPr>
              <a:t>vertikalnom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položaju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155" t="19792" r="12738" b="4167"/>
          <a:stretch>
            <a:fillRect/>
          </a:stretch>
        </p:blipFill>
        <p:spPr bwMode="auto">
          <a:xfrm>
            <a:off x="1524000" y="2971800"/>
            <a:ext cx="6096000" cy="37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1531728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</a:rPr>
              <a:t>Električno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zavarivanje</a:t>
            </a:r>
            <a:r>
              <a:rPr lang="en-US" sz="2000" b="1" i="1" dirty="0">
                <a:solidFill>
                  <a:srgbClr val="FF0000"/>
                </a:solidFill>
              </a:rPr>
              <a:t> pod </a:t>
            </a:r>
            <a:r>
              <a:rPr lang="en-US" sz="2000" b="1" i="1" dirty="0" err="1">
                <a:solidFill>
                  <a:srgbClr val="FF0000"/>
                </a:solidFill>
              </a:rPr>
              <a:t>troskom</a:t>
            </a:r>
            <a:r>
              <a:rPr lang="en-US" sz="2000" b="1" i="1" dirty="0">
                <a:solidFill>
                  <a:srgbClr val="FF0000"/>
                </a:solidFill>
              </a:rPr>
              <a:t>: </a:t>
            </a:r>
            <a:r>
              <a:rPr lang="en-US" sz="2000" b="1" i="1" dirty="0" err="1">
                <a:solidFill>
                  <a:srgbClr val="0070C0"/>
                </a:solidFill>
              </a:rPr>
              <a:t>elektrodna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žica</a:t>
            </a:r>
            <a:r>
              <a:rPr lang="en-US" sz="2000" b="1" i="1" dirty="0">
                <a:solidFill>
                  <a:srgbClr val="0070C0"/>
                </a:solidFill>
              </a:rPr>
              <a:t> se </a:t>
            </a:r>
            <a:r>
              <a:rPr lang="en-US" sz="2000" b="1" i="1" dirty="0" err="1">
                <a:solidFill>
                  <a:srgbClr val="0070C0"/>
                </a:solidFill>
              </a:rPr>
              <a:t>dodaje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kroz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trosku</a:t>
            </a:r>
            <a:r>
              <a:rPr lang="en-US" sz="2000" b="1" i="1" dirty="0">
                <a:solidFill>
                  <a:srgbClr val="0070C0"/>
                </a:solidFill>
              </a:rPr>
              <a:t> (</a:t>
            </a:r>
            <a:r>
              <a:rPr lang="en-US" sz="2000" b="1" i="1" dirty="0" err="1">
                <a:solidFill>
                  <a:srgbClr val="0070C0"/>
                </a:solidFill>
              </a:rPr>
              <a:t>dobijenu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od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praha</a:t>
            </a:r>
            <a:r>
              <a:rPr lang="en-US" sz="2000" b="1" i="1" dirty="0">
                <a:solidFill>
                  <a:srgbClr val="0070C0"/>
                </a:solidFill>
              </a:rPr>
              <a:t>) </a:t>
            </a:r>
            <a:r>
              <a:rPr lang="en-US" sz="2000" b="1" i="1" dirty="0" err="1">
                <a:solidFill>
                  <a:srgbClr val="0070C0"/>
                </a:solidFill>
              </a:rPr>
              <a:t>i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popunjava</a:t>
            </a:r>
            <a:r>
              <a:rPr lang="en-US" sz="2000" b="1" i="1" dirty="0">
                <a:solidFill>
                  <a:srgbClr val="0070C0"/>
                </a:solidFill>
              </a:rPr>
              <a:t> se </a:t>
            </a:r>
            <a:r>
              <a:rPr lang="en-US" sz="2000" b="1" i="1" dirty="0" err="1">
                <a:solidFill>
                  <a:srgbClr val="0070C0"/>
                </a:solidFill>
              </a:rPr>
              <a:t>razmak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između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elemenata</a:t>
            </a:r>
            <a:r>
              <a:rPr lang="en-US" sz="20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9318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0000"/>
                </a:solidFill>
              </a:rPr>
              <a:t>Elektrogasno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zavarivanje</a:t>
            </a:r>
            <a:r>
              <a:rPr lang="en-US" sz="2000" b="1" dirty="0">
                <a:solidFill>
                  <a:srgbClr val="FF0000"/>
                </a:solidFill>
              </a:rPr>
              <a:t> pod </a:t>
            </a:r>
            <a:r>
              <a:rPr lang="en-US" sz="2000" b="1" dirty="0" err="1">
                <a:solidFill>
                  <a:srgbClr val="FF0000"/>
                </a:solidFill>
              </a:rPr>
              <a:t>troskom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i="1" dirty="0" err="1">
                <a:solidFill>
                  <a:srgbClr val="0070C0"/>
                </a:solidFill>
              </a:rPr>
              <a:t>dodaje</a:t>
            </a:r>
            <a:r>
              <a:rPr lang="en-US" sz="2000" b="1" i="1" dirty="0">
                <a:solidFill>
                  <a:srgbClr val="0070C0"/>
                </a:solidFill>
              </a:rPr>
              <a:t> se </a:t>
            </a:r>
            <a:r>
              <a:rPr lang="en-US" sz="2000" b="1" i="1" dirty="0" err="1">
                <a:solidFill>
                  <a:srgbClr val="0070C0"/>
                </a:solidFill>
              </a:rPr>
              <a:t>punjena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žica</a:t>
            </a:r>
            <a:r>
              <a:rPr lang="en-US" sz="2000" b="1" i="1" dirty="0">
                <a:solidFill>
                  <a:srgbClr val="0070C0"/>
                </a:solidFill>
              </a:rPr>
              <a:t> (</a:t>
            </a:r>
            <a:r>
              <a:rPr lang="en-US" sz="2000" b="1" i="1" dirty="0" err="1">
                <a:solidFill>
                  <a:srgbClr val="0070C0"/>
                </a:solidFill>
              </a:rPr>
              <a:t>proizvodnost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dirty="0" err="1">
                <a:solidFill>
                  <a:srgbClr val="0070C0"/>
                </a:solidFill>
              </a:rPr>
              <a:t>dodatna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zaštita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sa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troskom</a:t>
            </a:r>
            <a:r>
              <a:rPr lang="en-US" sz="2000" b="1" i="1" dirty="0">
                <a:solidFill>
                  <a:srgbClr val="0070C0"/>
                </a:solidFill>
              </a:rPr>
              <a:t>), </a:t>
            </a:r>
            <a:r>
              <a:rPr lang="en-US" sz="2000" b="1" i="1" dirty="0" err="1">
                <a:solidFill>
                  <a:srgbClr val="0070C0"/>
                </a:solidFill>
              </a:rPr>
              <a:t>zaštita</a:t>
            </a:r>
            <a:r>
              <a:rPr lang="en-US" sz="2000" b="1" i="1" dirty="0">
                <a:solidFill>
                  <a:srgbClr val="0070C0"/>
                </a:solidFill>
              </a:rPr>
              <a:t> se </a:t>
            </a:r>
            <a:r>
              <a:rPr lang="en-US" sz="2000" b="1" i="1" dirty="0" err="1">
                <a:solidFill>
                  <a:srgbClr val="0070C0"/>
                </a:solidFill>
              </a:rPr>
              <a:t>dobija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gasovima</a:t>
            </a:r>
            <a:r>
              <a:rPr lang="en-US" sz="2000" b="1" i="1" dirty="0">
                <a:solidFill>
                  <a:srgbClr val="0070C0"/>
                </a:solidFill>
              </a:rPr>
              <a:t> (CO</a:t>
            </a:r>
            <a:r>
              <a:rPr lang="en-US" sz="2000" b="1" i="1" baseline="-25000" dirty="0">
                <a:solidFill>
                  <a:srgbClr val="0070C0"/>
                </a:solidFill>
              </a:rPr>
              <a:t>2 </a:t>
            </a:r>
            <a:r>
              <a:rPr lang="en-US" sz="2000" b="1" i="1" dirty="0" err="1">
                <a:solidFill>
                  <a:srgbClr val="0070C0"/>
                </a:solidFill>
              </a:rPr>
              <a:t>ili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smeša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Ar</a:t>
            </a: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</a:rPr>
              <a:t>i</a:t>
            </a:r>
            <a:r>
              <a:rPr lang="en-US" sz="2000" b="1" i="1" dirty="0">
                <a:solidFill>
                  <a:srgbClr val="0070C0"/>
                </a:solidFill>
              </a:rPr>
              <a:t> CO</a:t>
            </a:r>
            <a:r>
              <a:rPr lang="en-US" sz="2000" b="1" i="1" baseline="-25000" dirty="0">
                <a:solidFill>
                  <a:srgbClr val="0070C0"/>
                </a:solidFill>
              </a:rPr>
              <a:t>2</a:t>
            </a:r>
            <a:r>
              <a:rPr lang="en-US" sz="2000" b="1" i="1" dirty="0">
                <a:solidFill>
                  <a:srgbClr val="0070C0"/>
                </a:solidFill>
              </a:rPr>
              <a:t>):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981</TotalTime>
  <Words>1256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Droplet</vt:lpstr>
      <vt:lpstr>PowerPoint Presentation</vt:lpstr>
      <vt:lpstr>PowerPoint Presentation</vt:lpstr>
      <vt:lpstr>Zavarivanje elektronskim snopom</vt:lpstr>
      <vt:lpstr>PowerPoint Presentation</vt:lpstr>
      <vt:lpstr>Zavarivanje laserom</vt:lpstr>
      <vt:lpstr>PowerPoint Presentation</vt:lpstr>
      <vt:lpstr>Plazma zavarivanje</vt:lpstr>
      <vt:lpstr>PowerPoint Presentation</vt:lpstr>
      <vt:lpstr>Električno i elektrogasno zavarivanje pod troskom</vt:lpstr>
      <vt:lpstr>PowerPoint Presentation</vt:lpstr>
      <vt:lpstr>Aluminotermitsko zavarivanje</vt:lpstr>
      <vt:lpstr>Magnetno el.lučno zavarivanje rotirajućim lukom</vt:lpstr>
      <vt:lpstr>Zavarivanje trenjem</vt:lpstr>
      <vt:lpstr>Konvencionalno zavarivanje trenjem</vt:lpstr>
      <vt:lpstr>PowerPoint Presentation</vt:lpstr>
      <vt:lpstr>Zavarivanje trenjem sa mešanjem</vt:lpstr>
      <vt:lpstr>PowerPoint Presentation</vt:lpstr>
      <vt:lpstr> Mikrostruktura zavarenog spoja:</vt:lpstr>
      <vt:lpstr>PowerPoint Presentation</vt:lpstr>
      <vt:lpstr>PowerPoint Presentation</vt:lpstr>
      <vt:lpstr>Zavarivanje električnom indukcijom</vt:lpstr>
      <vt:lpstr>Zavarivanje ultrazvukom</vt:lpstr>
      <vt:lpstr>Zavarivanje eksplozijom</vt:lpstr>
      <vt:lpstr>PowerPoint Presentation</vt:lpstr>
      <vt:lpstr>Zavarivanje difuzijom</vt:lpstr>
      <vt:lpstr>PowerPoint Presentation</vt:lpstr>
      <vt:lpstr>Kovačko zavarivanje</vt:lpstr>
      <vt:lpstr>Hladno zavarivanje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Dragan</cp:lastModifiedBy>
  <cp:revision>49</cp:revision>
  <dcterms:created xsi:type="dcterms:W3CDTF">2014-04-10T10:47:10Z</dcterms:created>
  <dcterms:modified xsi:type="dcterms:W3CDTF">2022-10-03T12:00:50Z</dcterms:modified>
</cp:coreProperties>
</file>