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80" r:id="rId2"/>
    <p:sldId id="257" r:id="rId3"/>
    <p:sldId id="258" r:id="rId4"/>
    <p:sldId id="259" r:id="rId5"/>
    <p:sldId id="261" r:id="rId6"/>
    <p:sldId id="266" r:id="rId7"/>
    <p:sldId id="262" r:id="rId8"/>
    <p:sldId id="276" r:id="rId9"/>
    <p:sldId id="267" r:id="rId10"/>
    <p:sldId id="277" r:id="rId11"/>
    <p:sldId id="274" r:id="rId12"/>
    <p:sldId id="268" r:id="rId13"/>
    <p:sldId id="278" r:id="rId14"/>
    <p:sldId id="275" r:id="rId15"/>
    <p:sldId id="264" r:id="rId16"/>
    <p:sldId id="273" r:id="rId17"/>
    <p:sldId id="265" r:id="rId18"/>
    <p:sldId id="279" r:id="rId19"/>
    <p:sldId id="269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0B01F-AF8E-4D76-8CFF-BE2C65CB89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EC7D0-522D-4FF3-987B-BA425120BE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78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EC7D0-522D-4FF3-987B-BA425120BED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2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05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9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1278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92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01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04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8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20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97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8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7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26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19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76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24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5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80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C95D380-EA8E-4A30-92AC-A215EE8A17D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9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ED1F4A-909B-613C-6A74-C21872EC53D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tIns="0" bIns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dirty="0">
                <a:latin typeface="Times New Roman" panose="02020603050405020304" pitchFamily="18" charset="0"/>
              </a:rPr>
              <a:t/>
            </a:r>
            <a:br>
              <a:rPr lang="en-US" altLang="en-US" sz="2000" b="1" dirty="0">
                <a:latin typeface="Times New Roman" panose="02020603050405020304" pitchFamily="18" charset="0"/>
              </a:rPr>
            </a:br>
            <a:r>
              <a:rPr lang="en-US" altLang="en-US" sz="2000" b="1" dirty="0">
                <a:latin typeface="Times New Roman" panose="02020603050405020304" pitchFamily="18" charset="0"/>
              </a:rPr>
              <a:t/>
            </a:r>
            <a:br>
              <a:rPr lang="en-US" altLang="en-US" sz="2000" b="1" dirty="0">
                <a:latin typeface="Times New Roman" panose="02020603050405020304" pitchFamily="18" charset="0"/>
              </a:rPr>
            </a:br>
            <a:r>
              <a:rPr lang="en-US" altLang="en-US" sz="2000" b="1" dirty="0">
                <a:latin typeface="Times New Roman" panose="02020603050405020304" pitchFamily="18" charset="0"/>
              </a:rPr>
              <a:t/>
            </a:r>
            <a:br>
              <a:rPr lang="en-US" altLang="en-US" sz="2000" b="1" dirty="0">
                <a:latin typeface="Times New Roman" panose="02020603050405020304" pitchFamily="18" charset="0"/>
              </a:rPr>
            </a:br>
            <a:r>
              <a:rPr lang="en-US" altLang="en-US" sz="2000" b="1" dirty="0">
                <a:latin typeface="Times New Roman" panose="02020603050405020304" pitchFamily="18" charset="0"/>
              </a:rPr>
              <a:t/>
            </a:r>
            <a:br>
              <a:rPr lang="en-US" altLang="en-US" sz="2000" b="1" dirty="0">
                <a:latin typeface="Times New Roman" panose="02020603050405020304" pitchFamily="18" charset="0"/>
              </a:rPr>
            </a:br>
            <a:r>
              <a:rPr lang="en-US" altLang="en-US" sz="2000" b="1" dirty="0">
                <a:latin typeface="Times New Roman" panose="02020603050405020304" pitchFamily="18" charset="0"/>
              </a:rPr>
              <a:t/>
            </a:r>
            <a:br>
              <a:rPr lang="en-US" altLang="en-US" sz="2000" b="1" dirty="0">
                <a:latin typeface="Times New Roman" panose="02020603050405020304" pitchFamily="18" charset="0"/>
              </a:rPr>
            </a:br>
            <a:r>
              <a:rPr lang="sr-Latn-RS" altLang="en-US" sz="2000" b="1" dirty="0">
                <a:latin typeface="Times New Roman" panose="02020603050405020304" pitchFamily="18" charset="0"/>
              </a:rPr>
              <a:t/>
            </a:r>
            <a:br>
              <a:rPr lang="sr-Latn-RS" altLang="en-US" sz="2000" b="1" dirty="0">
                <a:latin typeface="Times New Roman" panose="02020603050405020304" pitchFamily="18" charset="0"/>
              </a:rPr>
            </a:br>
            <a:r>
              <a:rPr lang="sr-Latn-RS" altLang="en-US" sz="2000" b="1" dirty="0">
                <a:latin typeface="Times New Roman" panose="02020603050405020304" pitchFamily="18" charset="0"/>
              </a:rPr>
              <a:t/>
            </a:r>
            <a:br>
              <a:rPr lang="sr-Latn-RS" altLang="en-US" sz="2000" b="1" dirty="0">
                <a:latin typeface="Times New Roman" panose="02020603050405020304" pitchFamily="18" charset="0"/>
              </a:rPr>
            </a:br>
            <a:r>
              <a:rPr lang="sr-Latn-RS" altLang="en-US" sz="2000" b="1" dirty="0">
                <a:latin typeface="Times New Roman" panose="02020603050405020304" pitchFamily="18" charset="0"/>
              </a:rPr>
              <a:t/>
            </a:r>
            <a:br>
              <a:rPr lang="sr-Latn-RS" altLang="en-US" sz="2000" b="1" dirty="0">
                <a:latin typeface="Times New Roman" panose="02020603050405020304" pitchFamily="18" charset="0"/>
              </a:rPr>
            </a:br>
            <a:r>
              <a:rPr lang="sr-Latn-RS" altLang="en-US" sz="2000" b="1" dirty="0">
                <a:latin typeface="Times New Roman" panose="02020603050405020304" pitchFamily="18" charset="0"/>
              </a:rPr>
              <a:t>FAKULTET TEHNIČKIH NAUKA</a:t>
            </a:r>
            <a:br>
              <a:rPr lang="sr-Latn-RS" altLang="en-US" sz="2000" b="1" dirty="0">
                <a:latin typeface="Times New Roman" panose="02020603050405020304" pitchFamily="18" charset="0"/>
              </a:rPr>
            </a:br>
            <a:r>
              <a:rPr lang="sr-Latn-RS" altLang="en-US" sz="2000" b="1" dirty="0">
                <a:latin typeface="Times New Roman" panose="02020603050405020304" pitchFamily="18" charset="0"/>
              </a:rPr>
              <a:t>KOSOVSKA MITROVICA</a:t>
            </a:r>
            <a:r>
              <a:rPr lang="sr-Latn-RS" altLang="en-US" sz="700" b="1" dirty="0"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sr-Latn-RS" altLang="en-US" sz="700" b="1" dirty="0"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Latn-RS" altLang="en-US" sz="1600" dirty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sr-Latn-RS" altLang="en-US" sz="1600" dirty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ZAVARIVANJE ELEKTRIČNIM OTPOROM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388">
              <a:spcBef>
                <a:spcPts val="600"/>
              </a:spcBef>
              <a:spcAft>
                <a:spcPts val="600"/>
              </a:spcAft>
              <a:tabLst>
                <a:tab pos="862013" algn="l"/>
              </a:tabLst>
            </a:pPr>
            <a:r>
              <a:rPr lang="sr-Latn-R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sr-Latn-R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Latn-R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Dr Ivica Čamagić</a:t>
            </a:r>
            <a:r>
              <a:rPr lang="sr-Latn-R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vanredni profesor</a:t>
            </a:r>
            <a:r>
              <a:rPr lang="sr-Latn-R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sr-Latn-R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Latn-R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Dr Živče Šarkoćević</a:t>
            </a:r>
            <a:r>
              <a:rPr lang="sr-Latn-R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vanredni profesor</a:t>
            </a:r>
            <a:r>
              <a:rPr lang="en-US" altLang="en-US" sz="3000" dirty="0"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altLang="en-US" sz="3000" dirty="0"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Latn-RS" altLang="en-US" sz="1500" b="1" dirty="0">
                <a:latin typeface="Times New Roman" panose="02020603050405020304" pitchFamily="18" charset="0"/>
              </a:rPr>
              <a:t> </a:t>
            </a:r>
            <a:r>
              <a:rPr lang="sr-Latn-RS" altLang="en-US" sz="2400" dirty="0">
                <a:latin typeface="Times New Roman" panose="02020603050405020304" pitchFamily="18" charset="0"/>
              </a:rPr>
              <a:t/>
            </a:r>
            <a:br>
              <a:rPr lang="sr-Latn-RS" altLang="en-US" sz="2400" dirty="0">
                <a:latin typeface="Times New Roman" panose="02020603050405020304" pitchFamily="18" charset="0"/>
              </a:rPr>
            </a:br>
            <a:r>
              <a:rPr lang="sr-Latn-RS" altLang="en-US" sz="2400" dirty="0">
                <a:latin typeface="Times New Roman" panose="02020603050405020304" pitchFamily="18" charset="0"/>
              </a:rPr>
              <a:t>  </a:t>
            </a:r>
            <a:r>
              <a:rPr lang="sr-Latn-RS" altLang="en-US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Kosovska Mitrovica, </a:t>
            </a:r>
            <a:r>
              <a:rPr lang="sr-Latn-RS" altLang="en-US" sz="2400" b="1" dirty="0">
                <a:latin typeface="Times New Roman" panose="02020603050405020304" pitchFamily="18" charset="0"/>
              </a:rPr>
              <a:t>mart</a:t>
            </a:r>
            <a:r>
              <a:rPr lang="sr-Latn-RS" altLang="en-US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19A24BC-0C9A-5567-469F-7E00395B7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3400"/>
            <a:ext cx="66960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719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61097" t="20833" r="18385" b="57133"/>
          <a:stretch>
            <a:fillRect/>
          </a:stretch>
        </p:blipFill>
        <p:spPr bwMode="auto">
          <a:xfrm>
            <a:off x="4267200" y="304800"/>
            <a:ext cx="4419600" cy="26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4267200" cy="624840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Tačkasto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zavarivanje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Najrasprostranjeniji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postupak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zav.el.otporom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Pritisak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postiže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hlađenim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elektrodama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čemu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dobijaju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preklopni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spojevi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Pri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zavarivanju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dolazi</a:t>
            </a:r>
            <a:r>
              <a:rPr lang="en-US" b="1" dirty="0">
                <a:solidFill>
                  <a:srgbClr val="0070C0"/>
                </a:solidFill>
              </a:rPr>
              <a:t> do </a:t>
            </a:r>
            <a:r>
              <a:rPr lang="en-US" b="1" dirty="0" err="1">
                <a:solidFill>
                  <a:srgbClr val="0070C0"/>
                </a:solidFill>
              </a:rPr>
              <a:t>topljenja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osnovnog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materijala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/>
          <a:srcRect l="17881" r="3430" b="19504"/>
          <a:stretch/>
        </p:blipFill>
        <p:spPr bwMode="auto">
          <a:xfrm>
            <a:off x="4291010" y="3124200"/>
            <a:ext cx="435769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5257800" y="5334000"/>
            <a:ext cx="30898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b="1" smtClean="0">
                <a:solidFill>
                  <a:srgbClr val="0070C0"/>
                </a:solidFill>
              </a:rPr>
              <a:t>Izgled preseka zavarene tačke</a:t>
            </a:r>
          </a:p>
          <a:p>
            <a:r>
              <a:rPr lang="sr-Latn-RS" b="1" smtClean="0">
                <a:solidFill>
                  <a:srgbClr val="0070C0"/>
                </a:solidFill>
              </a:rPr>
              <a:t>1 – Liveno jezgro</a:t>
            </a:r>
          </a:p>
          <a:p>
            <a:r>
              <a:rPr lang="sr-Latn-RS" b="1" smtClean="0">
                <a:solidFill>
                  <a:srgbClr val="0070C0"/>
                </a:solidFill>
              </a:rPr>
              <a:t>2 - ZUT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Promena</a:t>
            </a:r>
            <a:r>
              <a:rPr lang="en-US" b="1" dirty="0">
                <a:solidFill>
                  <a:srgbClr val="FF0000"/>
                </a:solidFill>
              </a:rPr>
              <a:t> temperature:</a:t>
            </a:r>
          </a:p>
          <a:p>
            <a:pPr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*</a:t>
            </a:r>
            <a:r>
              <a:rPr lang="en-US" b="1" dirty="0" err="1">
                <a:solidFill>
                  <a:srgbClr val="0070C0"/>
                </a:solidFill>
              </a:rPr>
              <a:t>Ceo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proces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zavarivanja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je </a:t>
            </a:r>
            <a:r>
              <a:rPr lang="en-US" b="1" dirty="0" err="1">
                <a:solidFill>
                  <a:srgbClr val="0070C0"/>
                </a:solidFill>
              </a:rPr>
              <a:t>završen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oko</a:t>
            </a:r>
            <a:r>
              <a:rPr lang="en-US" b="1" dirty="0">
                <a:solidFill>
                  <a:srgbClr val="0070C0"/>
                </a:solidFill>
              </a:rPr>
              <a:t> 0,5 s, a </a:t>
            </a:r>
          </a:p>
          <a:p>
            <a:pPr>
              <a:buNone/>
            </a:pPr>
            <a:r>
              <a:rPr lang="en-US" b="1" dirty="0" err="1">
                <a:solidFill>
                  <a:srgbClr val="0070C0"/>
                </a:solidFill>
              </a:rPr>
              <a:t>moguće</a:t>
            </a:r>
            <a:r>
              <a:rPr lang="en-US" b="1" dirty="0">
                <a:solidFill>
                  <a:srgbClr val="0070C0"/>
                </a:solidFill>
              </a:rPr>
              <a:t> je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kraće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(</a:t>
            </a:r>
            <a:r>
              <a:rPr lang="en-US" b="1" dirty="0" err="1">
                <a:solidFill>
                  <a:srgbClr val="0070C0"/>
                </a:solidFill>
              </a:rPr>
              <a:t>najviše</a:t>
            </a:r>
            <a:r>
              <a:rPr lang="en-US" b="1" dirty="0">
                <a:solidFill>
                  <a:srgbClr val="0070C0"/>
                </a:solidFill>
              </a:rPr>
              <a:t> do 600 </a:t>
            </a:r>
            <a:r>
              <a:rPr lang="en-US" b="1" dirty="0" err="1">
                <a:solidFill>
                  <a:srgbClr val="0070C0"/>
                </a:solidFill>
              </a:rPr>
              <a:t>zavara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u  </a:t>
            </a:r>
            <a:r>
              <a:rPr lang="en-US" b="1" dirty="0" err="1">
                <a:solidFill>
                  <a:srgbClr val="0070C0"/>
                </a:solidFill>
              </a:rPr>
              <a:t>minuti</a:t>
            </a:r>
            <a:r>
              <a:rPr lang="en-US" b="1" dirty="0">
                <a:solidFill>
                  <a:srgbClr val="0070C0"/>
                </a:solidFill>
              </a:rPr>
              <a:t>)-</a:t>
            </a:r>
            <a:r>
              <a:rPr lang="en-US" b="1" dirty="0" err="1">
                <a:solidFill>
                  <a:srgbClr val="0070C0"/>
                </a:solidFill>
              </a:rPr>
              <a:t>visoka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en-US" b="1" dirty="0" err="1">
                <a:solidFill>
                  <a:srgbClr val="0070C0"/>
                </a:solidFill>
              </a:rPr>
              <a:t>produktivnost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6128" y="1066800"/>
            <a:ext cx="4685215" cy="532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2400" y="4765135"/>
            <a:ext cx="4191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1-limovi pre </a:t>
            </a:r>
            <a:r>
              <a:rPr lang="en-US" sz="2000" dirty="0" err="1">
                <a:solidFill>
                  <a:srgbClr val="0070C0"/>
                </a:solidFill>
              </a:rPr>
              <a:t>zavarivanja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2-početak </a:t>
            </a:r>
            <a:r>
              <a:rPr lang="en-US" sz="2000" dirty="0" err="1">
                <a:solidFill>
                  <a:srgbClr val="0070C0"/>
                </a:solidFill>
              </a:rPr>
              <a:t>obrazovanja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rastopljenog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jezgra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3-konačno </a:t>
            </a:r>
            <a:r>
              <a:rPr lang="en-US" sz="2000" dirty="0" err="1">
                <a:solidFill>
                  <a:srgbClr val="0070C0"/>
                </a:solidFill>
              </a:rPr>
              <a:t>obrazovanje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livenog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jezgra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4-gotova </a:t>
            </a:r>
            <a:r>
              <a:rPr lang="en-US" sz="2000" dirty="0" err="1">
                <a:solidFill>
                  <a:srgbClr val="0070C0"/>
                </a:solidFill>
              </a:rPr>
              <a:t>zavarena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tačka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Vrste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tačkastog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zavarivanja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 marL="514350" indent="-514350">
              <a:buAutoNum type="alphaLcParenR"/>
            </a:pPr>
            <a:r>
              <a:rPr lang="en-US" b="1" dirty="0" err="1">
                <a:solidFill>
                  <a:srgbClr val="0070C0"/>
                </a:solidFill>
              </a:rPr>
              <a:t>Jednostrano</a:t>
            </a:r>
            <a:endParaRPr lang="en-US" b="1" dirty="0">
              <a:solidFill>
                <a:srgbClr val="0070C0"/>
              </a:solidFill>
            </a:endParaRPr>
          </a:p>
          <a:p>
            <a:pPr marL="514350" indent="-514350">
              <a:buAutoNum type="alphaLcParenR"/>
            </a:pPr>
            <a:endParaRPr lang="en-US" b="1" dirty="0">
              <a:solidFill>
                <a:srgbClr val="0070C0"/>
              </a:solidFill>
            </a:endParaRPr>
          </a:p>
          <a:p>
            <a:pPr marL="514350" indent="-514350">
              <a:buAutoNum type="alphaLcParenR"/>
            </a:pPr>
            <a:endParaRPr lang="en-US" b="1" dirty="0">
              <a:solidFill>
                <a:srgbClr val="0070C0"/>
              </a:solidFill>
            </a:endParaRPr>
          </a:p>
          <a:p>
            <a:pPr marL="514350" indent="-514350">
              <a:buAutoNum type="alphaLcParenR"/>
            </a:pPr>
            <a:endParaRPr lang="en-US" b="1" dirty="0">
              <a:solidFill>
                <a:srgbClr val="0070C0"/>
              </a:solidFill>
            </a:endParaRPr>
          </a:p>
          <a:p>
            <a:pPr marL="514350" indent="-514350">
              <a:buAutoNum type="alphaLcParenR"/>
            </a:pPr>
            <a:endParaRPr lang="en-US" b="1" dirty="0">
              <a:solidFill>
                <a:srgbClr val="0070C0"/>
              </a:solidFill>
            </a:endParaRPr>
          </a:p>
          <a:p>
            <a:pPr marL="514350" indent="-514350">
              <a:buAutoNum type="alphaLcParenR"/>
            </a:pPr>
            <a:r>
              <a:rPr lang="en-US" b="1" dirty="0" err="1">
                <a:solidFill>
                  <a:srgbClr val="0070C0"/>
                </a:solidFill>
              </a:rPr>
              <a:t>Dvostrano</a:t>
            </a:r>
            <a:r>
              <a:rPr lang="en-US" b="1" dirty="0">
                <a:solidFill>
                  <a:srgbClr val="0070C0"/>
                </a:solidFill>
              </a:rPr>
              <a:t>: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lum bright="20000"/>
          </a:blip>
          <a:srcRect b="18103"/>
          <a:stretch/>
        </p:blipFill>
        <p:spPr bwMode="auto">
          <a:xfrm rot="-60000">
            <a:off x="3022843" y="1040951"/>
            <a:ext cx="5793976" cy="272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61097" t="20833" r="18385" b="57133"/>
          <a:stretch>
            <a:fillRect/>
          </a:stretch>
        </p:blipFill>
        <p:spPr bwMode="auto">
          <a:xfrm>
            <a:off x="228600" y="4037162"/>
            <a:ext cx="4419600" cy="26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5739080" y="3909914"/>
            <a:ext cx="31010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b="1" smtClean="0">
                <a:solidFill>
                  <a:srgbClr val="0070C0"/>
                </a:solidFill>
              </a:rPr>
              <a:t>Šema jednostrukog tačkastog zavarivanja</a:t>
            </a:r>
          </a:p>
          <a:p>
            <a:r>
              <a:rPr lang="sr-Latn-RS" b="1" smtClean="0">
                <a:solidFill>
                  <a:srgbClr val="0070C0"/>
                </a:solidFill>
              </a:rPr>
              <a:t>a- sa bakarnom podlogom</a:t>
            </a:r>
          </a:p>
          <a:p>
            <a:r>
              <a:rPr lang="sr-Latn-RS" b="1" smtClean="0">
                <a:solidFill>
                  <a:srgbClr val="0070C0"/>
                </a:solidFill>
              </a:rPr>
              <a:t>b – bez bakarne podloge</a:t>
            </a:r>
          </a:p>
          <a:p>
            <a:r>
              <a:rPr lang="sr-Latn-RS" b="1" smtClean="0">
                <a:solidFill>
                  <a:srgbClr val="0070C0"/>
                </a:solidFill>
              </a:rPr>
              <a:t>c – sa jalovom elektrodom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baseline="-25000" dirty="0" err="1">
                <a:solidFill>
                  <a:srgbClr val="0070C0"/>
                </a:solidFill>
              </a:rPr>
              <a:t>š</a:t>
            </a:r>
            <a:r>
              <a:rPr lang="en-US" b="1" dirty="0">
                <a:solidFill>
                  <a:srgbClr val="0070C0"/>
                </a:solidFill>
              </a:rPr>
              <a:t> – </a:t>
            </a:r>
            <a:r>
              <a:rPr lang="en-US" b="1" dirty="0" err="1">
                <a:solidFill>
                  <a:srgbClr val="0070C0"/>
                </a:solidFill>
              </a:rPr>
              <a:t>struja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šantiranja</a:t>
            </a:r>
            <a:r>
              <a:rPr lang="en-US" b="1" dirty="0">
                <a:solidFill>
                  <a:srgbClr val="0070C0"/>
                </a:solidFill>
              </a:rPr>
              <a:t> – </a:t>
            </a:r>
            <a:r>
              <a:rPr lang="en-US" b="1" dirty="0" err="1">
                <a:solidFill>
                  <a:srgbClr val="0070C0"/>
                </a:solidFill>
              </a:rPr>
              <a:t>struja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protiče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kroz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prethodno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zavarenu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tačku</a:t>
            </a:r>
            <a:r>
              <a:rPr lang="en-US" b="1" dirty="0">
                <a:solidFill>
                  <a:srgbClr val="0070C0"/>
                </a:solidFill>
              </a:rPr>
              <a:t>. </a:t>
            </a:r>
            <a:r>
              <a:rPr lang="en-US" b="1" dirty="0" err="1">
                <a:solidFill>
                  <a:srgbClr val="0070C0"/>
                </a:solidFill>
              </a:rPr>
              <a:t>Negativna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pojava</a:t>
            </a:r>
            <a:r>
              <a:rPr lang="en-US" b="1" dirty="0">
                <a:solidFill>
                  <a:srgbClr val="0070C0"/>
                </a:solidFill>
              </a:rPr>
              <a:t> – </a:t>
            </a:r>
            <a:r>
              <a:rPr lang="en-US" b="1" dirty="0" err="1">
                <a:solidFill>
                  <a:srgbClr val="0070C0"/>
                </a:solidFill>
              </a:rPr>
              <a:t>zbog</a:t>
            </a:r>
            <a:r>
              <a:rPr lang="en-US" b="1" dirty="0">
                <a:solidFill>
                  <a:srgbClr val="0070C0"/>
                </a:solidFill>
              </a:rPr>
              <a:t> toga je </a:t>
            </a:r>
            <a:r>
              <a:rPr lang="en-US" b="1" dirty="0" err="1">
                <a:solidFill>
                  <a:srgbClr val="0070C0"/>
                </a:solidFill>
              </a:rPr>
              <a:t>potrebno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izvršiti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zavarivanje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rastojanju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od</a:t>
            </a:r>
            <a:r>
              <a:rPr lang="en-US" b="1" dirty="0">
                <a:solidFill>
                  <a:srgbClr val="0070C0"/>
                </a:solidFill>
              </a:rPr>
              <a:t> 3,4-4,5x </a:t>
            </a:r>
            <a:r>
              <a:rPr lang="en-US" b="1" dirty="0" err="1">
                <a:solidFill>
                  <a:srgbClr val="0070C0"/>
                </a:solidFill>
              </a:rPr>
              <a:t>većem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od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prečnika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tačke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en-US" b="1" dirty="0" err="1">
                <a:solidFill>
                  <a:srgbClr val="0070C0"/>
                </a:solidFill>
              </a:rPr>
              <a:t>Izraženije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kod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jednostranog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zavarivanja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nego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kod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dvostranog</a:t>
            </a:r>
            <a:r>
              <a:rPr lang="en-US" b="1" dirty="0">
                <a:solidFill>
                  <a:srgbClr val="0070C0"/>
                </a:solidFill>
              </a:rPr>
              <a:t>: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 l="56223" t="19927" r="9810" b="59421"/>
          <a:stretch/>
        </p:blipFill>
        <p:spPr bwMode="auto">
          <a:xfrm>
            <a:off x="722086" y="3067110"/>
            <a:ext cx="7823200" cy="267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1981200" y="5867400"/>
            <a:ext cx="14407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000" b="1" smtClean="0">
                <a:solidFill>
                  <a:srgbClr val="0070C0"/>
                </a:solidFill>
              </a:rPr>
              <a:t>Jednopolno</a:t>
            </a:r>
            <a:endParaRPr lang="en-US" sz="2000"/>
          </a:p>
        </p:txBody>
      </p:sp>
      <p:sp>
        <p:nvSpPr>
          <p:cNvPr id="5" name="Rectangle 4"/>
          <p:cNvSpPr/>
          <p:nvPr/>
        </p:nvSpPr>
        <p:spPr>
          <a:xfrm>
            <a:off x="6146905" y="5867400"/>
            <a:ext cx="12279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000" b="1" smtClean="0">
                <a:solidFill>
                  <a:srgbClr val="0070C0"/>
                </a:solidFill>
              </a:rPr>
              <a:t>Dvopolno</a:t>
            </a:r>
            <a:endParaRPr lang="en-US"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Primena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specifičnosti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srgbClr val="0070C0"/>
                </a:solidFill>
              </a:rPr>
              <a:t>Velika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produktivnost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srgbClr val="0070C0"/>
                </a:solidFill>
              </a:rPr>
              <a:t>Primena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najrazličitije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materijale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uključujući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teško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zavarljive</a:t>
            </a:r>
            <a:r>
              <a:rPr lang="en-US" b="1" dirty="0">
                <a:solidFill>
                  <a:srgbClr val="0070C0"/>
                </a:solidFill>
              </a:rPr>
              <a:t>: </a:t>
            </a:r>
            <a:r>
              <a:rPr lang="en-US" b="1" dirty="0" err="1">
                <a:solidFill>
                  <a:srgbClr val="0070C0"/>
                </a:solidFill>
              </a:rPr>
              <a:t>leg.Ti</a:t>
            </a:r>
            <a:r>
              <a:rPr lang="en-US" b="1" dirty="0">
                <a:solidFill>
                  <a:srgbClr val="0070C0"/>
                </a:solidFill>
              </a:rPr>
              <a:t>, leg. Al (Al-Cu </a:t>
            </a:r>
            <a:r>
              <a:rPr lang="en-US" b="1" dirty="0" err="1">
                <a:solidFill>
                  <a:srgbClr val="0070C0"/>
                </a:solidFill>
              </a:rPr>
              <a:t>duraluminijum</a:t>
            </a:r>
            <a:r>
              <a:rPr lang="en-US" b="1" dirty="0">
                <a:solidFill>
                  <a:srgbClr val="0070C0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srgbClr val="0070C0"/>
                </a:solidFill>
              </a:rPr>
              <a:t>Tipična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primena</a:t>
            </a:r>
            <a:r>
              <a:rPr lang="en-US" b="1" dirty="0">
                <a:solidFill>
                  <a:srgbClr val="0070C0"/>
                </a:solidFill>
              </a:rPr>
              <a:t> u </a:t>
            </a:r>
            <a:r>
              <a:rPr lang="en-US" b="1" dirty="0" err="1">
                <a:solidFill>
                  <a:srgbClr val="0070C0"/>
                </a:solidFill>
              </a:rPr>
              <a:t>automobilskoj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industriji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srgbClr val="0070C0"/>
                </a:solidFill>
              </a:rPr>
              <a:t>Nemogućnost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postizanja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hermetičnih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spojeva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srgbClr val="0070C0"/>
                </a:solidFill>
              </a:rPr>
              <a:t>Zavarivanje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limova</a:t>
            </a:r>
            <a:r>
              <a:rPr lang="en-US" b="1" dirty="0">
                <a:solidFill>
                  <a:srgbClr val="0070C0"/>
                </a:solidFill>
              </a:rPr>
              <a:t> 0,1-6 mm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Bradavičasto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zavarivanje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Latn-CS" b="1" dirty="0">
                <a:solidFill>
                  <a:srgbClr val="0070C0"/>
                </a:solidFill>
              </a:rPr>
              <a:t>Limovi koji se zavaruju imaju izbočine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Latn-CS" b="1" dirty="0">
                <a:solidFill>
                  <a:srgbClr val="0070C0"/>
                </a:solidFill>
              </a:rPr>
              <a:t>U isto vreme se vrši zavarivanje u više tačaka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Latn-CS" b="1" dirty="0">
                <a:solidFill>
                  <a:srgbClr val="0070C0"/>
                </a:solidFill>
              </a:rPr>
              <a:t>Nakon zavarivanja se izbočine ili ne vide ili slabo vide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Latn-CS" b="1" dirty="0">
                <a:solidFill>
                  <a:srgbClr val="0070C0"/>
                </a:solidFill>
              </a:rPr>
              <a:t>Elektrode su velikih dimenzija</a:t>
            </a:r>
          </a:p>
          <a:p>
            <a:pPr>
              <a:buFontTx/>
              <a:buChar char="-"/>
            </a:pP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0000">
            <a:off x="129657" y="3242494"/>
            <a:ext cx="4852237" cy="3257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9951" y="3886200"/>
            <a:ext cx="40513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CS" b="1" dirty="0">
                <a:solidFill>
                  <a:srgbClr val="FF0000"/>
                </a:solidFill>
              </a:rPr>
              <a:t>Primena i specifičnosti:</a:t>
            </a:r>
          </a:p>
          <a:p>
            <a:pPr>
              <a:buNone/>
            </a:pPr>
            <a:endParaRPr lang="sr-Latn-CS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r-Latn-CS" b="1" dirty="0">
                <a:solidFill>
                  <a:srgbClr val="0070C0"/>
                </a:solidFill>
              </a:rPr>
              <a:t>Za niskougljenične čelike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Latn-CS" b="1" dirty="0">
                <a:solidFill>
                  <a:srgbClr val="0070C0"/>
                </a:solidFill>
              </a:rPr>
              <a:t>Ve</a:t>
            </a:r>
            <a:r>
              <a:rPr lang="en-US" b="1" dirty="0" err="1">
                <a:solidFill>
                  <a:srgbClr val="0070C0"/>
                </a:solidFill>
              </a:rPr>
              <a:t>ća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sr-Latn-CS" b="1" dirty="0">
                <a:solidFill>
                  <a:srgbClr val="0070C0"/>
                </a:solidFill>
              </a:rPr>
              <a:t>produk</a:t>
            </a:r>
            <a:r>
              <a:rPr lang="en-US" b="1" dirty="0">
                <a:solidFill>
                  <a:srgbClr val="0070C0"/>
                </a:solidFill>
              </a:rPr>
              <a:t>t</a:t>
            </a:r>
            <a:r>
              <a:rPr lang="sr-Latn-CS" b="1" dirty="0">
                <a:solidFill>
                  <a:srgbClr val="0070C0"/>
                </a:solidFill>
              </a:rPr>
              <a:t>ivnost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nego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kod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tačkastog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srgbClr val="0070C0"/>
                </a:solidFill>
              </a:rPr>
              <a:t>Duži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vek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elektroda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nego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kod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tačkastog</a:t>
            </a:r>
            <a:endParaRPr lang="sr-Latn-CS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r-Latn-CS" b="1" dirty="0">
                <a:solidFill>
                  <a:srgbClr val="0070C0"/>
                </a:solidFill>
              </a:rPr>
              <a:t>Potrebna ve</a:t>
            </a:r>
            <a:r>
              <a:rPr lang="en-US" b="1" dirty="0" err="1">
                <a:solidFill>
                  <a:srgbClr val="0070C0"/>
                </a:solidFill>
              </a:rPr>
              <a:t>ća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snaga</a:t>
            </a:r>
            <a:r>
              <a:rPr lang="sr-Latn-CS" b="1" dirty="0">
                <a:solidFill>
                  <a:srgbClr val="0070C0"/>
                </a:solidFill>
              </a:rPr>
              <a:t> uređaja</a:t>
            </a:r>
            <a:r>
              <a:rPr lang="en-US" b="1" dirty="0">
                <a:solidFill>
                  <a:srgbClr val="0070C0"/>
                </a:solidFill>
              </a:rPr>
              <a:t> (</a:t>
            </a:r>
            <a:r>
              <a:rPr lang="en-US" b="1" dirty="0" err="1">
                <a:solidFill>
                  <a:srgbClr val="0070C0"/>
                </a:solidFill>
              </a:rPr>
              <a:t>veća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struja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pritisak</a:t>
            </a:r>
            <a:r>
              <a:rPr lang="en-US" b="1" dirty="0">
                <a:solidFill>
                  <a:srgbClr val="0070C0"/>
                </a:solidFill>
              </a:rPr>
              <a:t>) </a:t>
            </a:r>
            <a:r>
              <a:rPr lang="en-US" b="1" dirty="0" err="1">
                <a:solidFill>
                  <a:srgbClr val="0070C0"/>
                </a:solidFill>
              </a:rPr>
              <a:t>nego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kod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tačkastog</a:t>
            </a:r>
            <a:r>
              <a:rPr lang="en-US" b="1" dirty="0">
                <a:solidFill>
                  <a:srgbClr val="0070C0"/>
                </a:solidFill>
              </a:rPr>
              <a:t> (</a:t>
            </a:r>
            <a:r>
              <a:rPr lang="en-US" b="1" dirty="0" err="1">
                <a:solidFill>
                  <a:srgbClr val="0070C0"/>
                </a:solidFill>
              </a:rPr>
              <a:t>skuplji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uređaj</a:t>
            </a:r>
            <a:r>
              <a:rPr lang="en-US" b="1" dirty="0">
                <a:solidFill>
                  <a:srgbClr val="0070C0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srgbClr val="0070C0"/>
                </a:solidFill>
              </a:rPr>
              <a:t>Složenija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priprema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limova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nego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kod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tačkastog</a:t>
            </a:r>
            <a:endParaRPr lang="sr-Latn-CS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r-Latn-CS" b="1" dirty="0">
                <a:solidFill>
                  <a:srgbClr val="0070C0"/>
                </a:solidFill>
              </a:rPr>
              <a:t>Zavarivanje limova de</a:t>
            </a:r>
            <a:r>
              <a:rPr lang="en-US" b="1" dirty="0">
                <a:solidFill>
                  <a:srgbClr val="0070C0"/>
                </a:solidFill>
              </a:rPr>
              <a:t>b</a:t>
            </a:r>
            <a:r>
              <a:rPr lang="sr-Latn-CS" b="1" dirty="0">
                <a:solidFill>
                  <a:srgbClr val="0070C0"/>
                </a:solidFill>
              </a:rPr>
              <a:t>ljine 0,5-5 mm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Latn-CS" b="1" dirty="0">
                <a:solidFill>
                  <a:srgbClr val="0070C0"/>
                </a:solidFill>
              </a:rPr>
              <a:t>Mogućnost zavarivanja tankih sa debelim limovima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Šavno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zavarivanje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endParaRPr lang="sr-Latn-CS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r-Latn-CS" b="1" dirty="0">
                <a:solidFill>
                  <a:srgbClr val="0070C0"/>
                </a:solidFill>
              </a:rPr>
              <a:t>Koriste se kružne elektrode između kojih se kreće osnovni materijal,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Latn-CS" b="1" smtClean="0">
                <a:solidFill>
                  <a:srgbClr val="0070C0"/>
                </a:solidFill>
              </a:rPr>
              <a:t>a </a:t>
            </a:r>
            <a:r>
              <a:rPr lang="sr-Latn-CS" b="1" dirty="0">
                <a:solidFill>
                  <a:srgbClr val="0070C0"/>
                </a:solidFill>
              </a:rPr>
              <a:t>moguće je i da su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Latn-CS" b="1" smtClean="0">
                <a:solidFill>
                  <a:srgbClr val="0070C0"/>
                </a:solidFill>
              </a:rPr>
              <a:t>elektrode </a:t>
            </a:r>
            <a:r>
              <a:rPr lang="sr-Latn-CS" b="1" dirty="0">
                <a:solidFill>
                  <a:srgbClr val="0070C0"/>
                </a:solidFill>
              </a:rPr>
              <a:t>pokretne.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Latn-CS" b="1" dirty="0">
                <a:solidFill>
                  <a:srgbClr val="0070C0"/>
                </a:solidFill>
              </a:rPr>
              <a:t>Zavarene tačke se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Latn-CS" b="1" smtClean="0">
                <a:solidFill>
                  <a:srgbClr val="0070C0"/>
                </a:solidFill>
              </a:rPr>
              <a:t>međusobno </a:t>
            </a:r>
            <a:r>
              <a:rPr lang="sr-Latn-CS" b="1" dirty="0">
                <a:solidFill>
                  <a:srgbClr val="0070C0"/>
                </a:solidFill>
              </a:rPr>
              <a:t>preklapaju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Latn-CS" b="1" dirty="0">
                <a:solidFill>
                  <a:srgbClr val="0070C0"/>
                </a:solidFill>
              </a:rPr>
              <a:t>Može biti dvostrano ili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Latn-CS" b="1" smtClean="0">
                <a:solidFill>
                  <a:srgbClr val="0070C0"/>
                </a:solidFill>
              </a:rPr>
              <a:t>jednostrano</a:t>
            </a:r>
            <a:endParaRPr lang="sr-Latn-CS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4114800" y="1447800"/>
            <a:ext cx="4343400" cy="500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Uticaj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pauze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između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propuštanja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struje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srgbClr val="0070C0"/>
                </a:solidFill>
              </a:rPr>
              <a:t>Velika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pauza</a:t>
            </a:r>
            <a:r>
              <a:rPr lang="en-US" b="1" dirty="0">
                <a:solidFill>
                  <a:srgbClr val="0070C0"/>
                </a:solidFill>
              </a:rPr>
              <a:t>: </a:t>
            </a:r>
            <a:r>
              <a:rPr lang="en-US" b="1" dirty="0" err="1">
                <a:solidFill>
                  <a:srgbClr val="0070C0"/>
                </a:solidFill>
              </a:rPr>
              <a:t>manje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tačaka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čvrstoća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manja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nema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hermetičnosti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ali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radni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vek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elektroda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najduži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srgbClr val="0070C0"/>
                </a:solidFill>
              </a:rPr>
              <a:t>Bez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pauze</a:t>
            </a:r>
            <a:r>
              <a:rPr lang="en-US" b="1" dirty="0">
                <a:solidFill>
                  <a:srgbClr val="0070C0"/>
                </a:solidFill>
              </a:rPr>
              <a:t>: </a:t>
            </a:r>
            <a:r>
              <a:rPr lang="en-US" b="1" dirty="0" err="1">
                <a:solidFill>
                  <a:srgbClr val="0070C0"/>
                </a:solidFill>
              </a:rPr>
              <a:t>kontinualan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šav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hermetičnost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pregrevanje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elektrode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može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kraće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šavove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54465" t="40625" r="4539" b="41875"/>
          <a:stretch>
            <a:fillRect/>
          </a:stretch>
        </p:blipFill>
        <p:spPr bwMode="auto">
          <a:xfrm>
            <a:off x="134257" y="3581400"/>
            <a:ext cx="8890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CS" b="1" dirty="0">
                <a:solidFill>
                  <a:srgbClr val="FF0000"/>
                </a:solidFill>
              </a:rPr>
              <a:t>Primena i specifičnosti: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Latn-CS" b="1" dirty="0">
                <a:solidFill>
                  <a:srgbClr val="0070C0"/>
                </a:solidFill>
              </a:rPr>
              <a:t>-  Koristi se za zavarivanje različitih materijala: niskougljeničnih i nerđajućih čelika, leg.Al, Cu, Ti,...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srgbClr val="0070C0"/>
                </a:solidFill>
              </a:rPr>
              <a:t>Može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da</a:t>
            </a:r>
            <a:r>
              <a:rPr lang="en-US" b="1" dirty="0">
                <a:solidFill>
                  <a:srgbClr val="0070C0"/>
                </a:solidFill>
              </a:rPr>
              <a:t> se p</a:t>
            </a:r>
            <a:r>
              <a:rPr lang="sr-Latn-CS" b="1" dirty="0">
                <a:solidFill>
                  <a:srgbClr val="0070C0"/>
                </a:solidFill>
              </a:rPr>
              <a:t>osti</a:t>
            </a:r>
            <a:r>
              <a:rPr lang="en-US" b="1" dirty="0" err="1">
                <a:solidFill>
                  <a:srgbClr val="0070C0"/>
                </a:solidFill>
              </a:rPr>
              <a:t>gne</a:t>
            </a:r>
            <a:r>
              <a:rPr lang="sr-Latn-CS" b="1" dirty="0">
                <a:solidFill>
                  <a:srgbClr val="0070C0"/>
                </a:solidFill>
              </a:rPr>
              <a:t> hermetičnost na tečnosti i gasove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Latn-CS" b="1" dirty="0">
                <a:solidFill>
                  <a:srgbClr val="0070C0"/>
                </a:solidFill>
              </a:rPr>
              <a:t>Debljine limova do 3 mm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srgbClr val="0070C0"/>
                </a:solidFill>
              </a:rPr>
              <a:t>Potrebna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veća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snaga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nego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kod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tačkastog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zbog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većeg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šantiranja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struje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Direktnim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propuštanjem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el.struje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kroz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osnovni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</a:t>
            </a:r>
            <a:r>
              <a:rPr lang="en-US" b="1" dirty="0">
                <a:solidFill>
                  <a:srgbClr val="0070C0"/>
                </a:solidFill>
              </a:rPr>
              <a:t> (</a:t>
            </a:r>
            <a:r>
              <a:rPr lang="en-US" b="1" dirty="0" err="1">
                <a:solidFill>
                  <a:srgbClr val="0070C0"/>
                </a:solidFill>
              </a:rPr>
              <a:t>kontakt</a:t>
            </a:r>
            <a:r>
              <a:rPr lang="en-US" b="1" dirty="0">
                <a:solidFill>
                  <a:srgbClr val="0070C0"/>
                </a:solidFill>
              </a:rPr>
              <a:t>), </a:t>
            </a:r>
            <a:r>
              <a:rPr lang="en-US" b="1" dirty="0" err="1">
                <a:solidFill>
                  <a:srgbClr val="0070C0"/>
                </a:solidFill>
              </a:rPr>
              <a:t>dolazi</a:t>
            </a:r>
            <a:r>
              <a:rPr lang="en-US" b="1" dirty="0">
                <a:solidFill>
                  <a:srgbClr val="0070C0"/>
                </a:solidFill>
              </a:rPr>
              <a:t> do </a:t>
            </a:r>
            <a:r>
              <a:rPr lang="en-US" b="1" dirty="0" err="1">
                <a:solidFill>
                  <a:srgbClr val="0070C0"/>
                </a:solidFill>
              </a:rPr>
              <a:t>njegovog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zagrevanja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zbog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električnog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otpora</a:t>
            </a:r>
            <a:r>
              <a:rPr lang="en-US" b="1" dirty="0">
                <a:solidFill>
                  <a:srgbClr val="0070C0"/>
                </a:solidFill>
              </a:rPr>
              <a:t>. </a:t>
            </a:r>
          </a:p>
          <a:p>
            <a:pPr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err="1">
                <a:solidFill>
                  <a:srgbClr val="0070C0"/>
                </a:solidFill>
              </a:rPr>
              <a:t>Može</a:t>
            </a:r>
            <a:r>
              <a:rPr lang="en-US" b="1" dirty="0">
                <a:solidFill>
                  <a:srgbClr val="0070C0"/>
                </a:solidFill>
              </a:rPr>
              <a:t>, a ne </a:t>
            </a:r>
            <a:r>
              <a:rPr lang="en-US" b="1" dirty="0" err="1">
                <a:solidFill>
                  <a:srgbClr val="0070C0"/>
                </a:solidFill>
              </a:rPr>
              <a:t>mora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dolaziti</a:t>
            </a:r>
            <a:r>
              <a:rPr lang="en-US" b="1" dirty="0">
                <a:solidFill>
                  <a:srgbClr val="0070C0"/>
                </a:solidFill>
              </a:rPr>
              <a:t> do </a:t>
            </a:r>
            <a:r>
              <a:rPr lang="en-US" b="1" dirty="0" err="1">
                <a:solidFill>
                  <a:srgbClr val="0070C0"/>
                </a:solidFill>
              </a:rPr>
              <a:t>topljenja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osnovnog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materijala</a:t>
            </a:r>
            <a:r>
              <a:rPr lang="en-US" b="1" dirty="0">
                <a:solidFill>
                  <a:srgbClr val="0070C0"/>
                </a:solidFill>
              </a:rPr>
              <a:t> – </a:t>
            </a:r>
            <a:r>
              <a:rPr lang="en-US" b="1" dirty="0" err="1">
                <a:solidFill>
                  <a:srgbClr val="0070C0"/>
                </a:solidFill>
              </a:rPr>
              <a:t>važno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da</a:t>
            </a:r>
            <a:r>
              <a:rPr lang="en-US" b="1" dirty="0">
                <a:solidFill>
                  <a:srgbClr val="0070C0"/>
                </a:solidFill>
              </a:rPr>
              <a:t> je </a:t>
            </a:r>
            <a:r>
              <a:rPr lang="en-US" b="1" dirty="0" err="1">
                <a:solidFill>
                  <a:srgbClr val="0070C0"/>
                </a:solidFill>
              </a:rPr>
              <a:t>materijal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razmekšan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relativno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maloj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površini</a:t>
            </a:r>
            <a:r>
              <a:rPr lang="en-US" b="1" dirty="0">
                <a:solidFill>
                  <a:srgbClr val="0070C0"/>
                </a:solidFill>
              </a:rPr>
              <a:t> (u </a:t>
            </a:r>
            <a:r>
              <a:rPr lang="en-US" b="1" dirty="0" err="1">
                <a:solidFill>
                  <a:srgbClr val="0070C0"/>
                </a:solidFill>
              </a:rPr>
              <a:t>kontaktnoj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tački</a:t>
            </a:r>
            <a:r>
              <a:rPr lang="en-US" b="1" dirty="0">
                <a:solidFill>
                  <a:srgbClr val="0070C0"/>
                </a:solidFill>
              </a:rPr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Prednosti</a:t>
            </a:r>
            <a:r>
              <a:rPr lang="sr-Latn-CS" b="1" dirty="0">
                <a:solidFill>
                  <a:srgbClr val="FF0000"/>
                </a:solidFill>
              </a:rPr>
              <a:t> zavarivanja </a:t>
            </a:r>
            <a:r>
              <a:rPr lang="sr-Latn-CS" b="1">
                <a:solidFill>
                  <a:srgbClr val="FF0000"/>
                </a:solidFill>
              </a:rPr>
              <a:t>el</a:t>
            </a:r>
            <a:r>
              <a:rPr lang="sr-Latn-CS" b="1" smtClean="0">
                <a:solidFill>
                  <a:srgbClr val="FF0000"/>
                </a:solidFill>
              </a:rPr>
              <a:t>. otporom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srgbClr val="0070C0"/>
                </a:solidFill>
              </a:rPr>
              <a:t>Širok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spektar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koji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mogu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zavarivati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srgbClr val="0070C0"/>
                </a:solidFill>
              </a:rPr>
              <a:t>Visoka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mogućnost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automatizacije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Mali </a:t>
            </a:r>
            <a:r>
              <a:rPr lang="en-US" b="1" dirty="0" err="1">
                <a:solidFill>
                  <a:srgbClr val="0070C0"/>
                </a:solidFill>
              </a:rPr>
              <a:t>utrošak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energije</a:t>
            </a:r>
            <a:r>
              <a:rPr lang="en-US" b="1" dirty="0">
                <a:solidFill>
                  <a:srgbClr val="0070C0"/>
                </a:solidFill>
              </a:rPr>
              <a:t> (</a:t>
            </a:r>
            <a:r>
              <a:rPr lang="en-US" b="1" dirty="0" err="1">
                <a:solidFill>
                  <a:srgbClr val="0070C0"/>
                </a:solidFill>
              </a:rPr>
              <a:t>visoka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ekonomičnost</a:t>
            </a:r>
            <a:r>
              <a:rPr lang="en-US" b="1" dirty="0">
                <a:solidFill>
                  <a:srgbClr val="0070C0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srgbClr val="0070C0"/>
                </a:solidFill>
              </a:rPr>
              <a:t>Velika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produktivnost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Nedostaci</a:t>
            </a:r>
            <a:r>
              <a:rPr lang="sr-Latn-CS" b="1" dirty="0">
                <a:solidFill>
                  <a:srgbClr val="FF0000"/>
                </a:solidFill>
              </a:rPr>
              <a:t> zavarivanja </a:t>
            </a:r>
            <a:r>
              <a:rPr lang="sr-Latn-CS" b="1">
                <a:solidFill>
                  <a:srgbClr val="FF0000"/>
                </a:solidFill>
              </a:rPr>
              <a:t>el</a:t>
            </a:r>
            <a:r>
              <a:rPr lang="sr-Latn-CS" b="1" smtClean="0">
                <a:solidFill>
                  <a:srgbClr val="FF0000"/>
                </a:solidFill>
              </a:rPr>
              <a:t>. otporom</a:t>
            </a:r>
            <a:r>
              <a:rPr lang="en-US" b="1" smtClean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srgbClr val="0070C0"/>
                </a:solidFill>
              </a:rPr>
              <a:t>Skupa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oprema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srgbClr val="0070C0"/>
                </a:solidFill>
              </a:rPr>
              <a:t>Oprema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nije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pogodna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prenošenje</a:t>
            </a:r>
            <a:r>
              <a:rPr lang="en-US" b="1" dirty="0">
                <a:solidFill>
                  <a:srgbClr val="0070C0"/>
                </a:solidFill>
              </a:rPr>
              <a:t> van </a:t>
            </a:r>
            <a:r>
              <a:rPr lang="en-US" b="1" dirty="0" err="1">
                <a:solidFill>
                  <a:srgbClr val="0070C0"/>
                </a:solidFill>
              </a:rPr>
              <a:t>pogona</a:t>
            </a:r>
            <a:r>
              <a:rPr lang="sr-Latn-CS" b="1" dirty="0">
                <a:solidFill>
                  <a:srgbClr val="0070C0"/>
                </a:solidFill>
              </a:rPr>
              <a:t> (terenski rad)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srgbClr val="0070C0"/>
                </a:solidFill>
              </a:rPr>
              <a:t>Ograničenje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debljine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odnosno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poprečnog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preseka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osnovnog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materijala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0180" y="0"/>
            <a:ext cx="6026286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458200" cy="6400800"/>
          </a:xfrm>
        </p:spPr>
        <p:txBody>
          <a:bodyPr>
            <a:normAutofit fontScale="77500" lnSpcReduction="20000"/>
          </a:bodyPr>
          <a:lstStyle/>
          <a:p>
            <a:r>
              <a:rPr lang="en-US" sz="2600" b="1" dirty="0" err="1">
                <a:solidFill>
                  <a:srgbClr val="FF0000"/>
                </a:solidFill>
              </a:rPr>
              <a:t>Osnovna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podela</a:t>
            </a:r>
            <a:r>
              <a:rPr lang="en-US" sz="2600" b="1" dirty="0">
                <a:solidFill>
                  <a:srgbClr val="FF0000"/>
                </a:solidFill>
              </a:rPr>
              <a:t>:</a:t>
            </a:r>
          </a:p>
          <a:p>
            <a:pPr marL="514350" indent="-514350">
              <a:buAutoNum type="arabicPeriod"/>
            </a:pPr>
            <a:r>
              <a:rPr lang="en-US" sz="2600" b="1" dirty="0" err="1">
                <a:solidFill>
                  <a:srgbClr val="0070C0"/>
                </a:solidFill>
              </a:rPr>
              <a:t>Sučeono</a:t>
            </a:r>
            <a:endParaRPr lang="en-US" sz="2600" b="1" dirty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en-US" sz="2600" b="1" dirty="0" err="1">
                <a:solidFill>
                  <a:srgbClr val="0070C0"/>
                </a:solidFill>
              </a:rPr>
              <a:t>Preklopno</a:t>
            </a:r>
            <a:endParaRPr lang="en-US" sz="2600" b="1" dirty="0">
              <a:solidFill>
                <a:srgbClr val="0070C0"/>
              </a:solidFill>
            </a:endParaRPr>
          </a:p>
          <a:p>
            <a:pPr marL="514350" indent="-514350">
              <a:buNone/>
            </a:pPr>
            <a:endParaRPr lang="en-US" sz="2800" dirty="0"/>
          </a:p>
          <a:p>
            <a:pPr marL="514350" indent="-514350">
              <a:buNone/>
            </a:pPr>
            <a:endParaRPr lang="en-US" sz="2800" dirty="0"/>
          </a:p>
          <a:p>
            <a:pPr marL="514350" indent="-514350">
              <a:buNone/>
            </a:pPr>
            <a:endParaRPr lang="en-US" sz="2800" dirty="0"/>
          </a:p>
          <a:p>
            <a:pPr marL="514350" indent="-514350">
              <a:buNone/>
            </a:pPr>
            <a:endParaRPr lang="en-US" sz="2800" dirty="0"/>
          </a:p>
          <a:p>
            <a:pPr marL="514350" indent="-514350">
              <a:buNone/>
            </a:pPr>
            <a:r>
              <a:rPr lang="sr-Latn-CS" sz="2600" b="1" dirty="0">
                <a:solidFill>
                  <a:srgbClr val="FF0000"/>
                </a:solidFill>
              </a:rPr>
              <a:t>*</a:t>
            </a:r>
            <a:r>
              <a:rPr lang="en-US" sz="2600" b="1" dirty="0" err="1">
                <a:solidFill>
                  <a:srgbClr val="FF0000"/>
                </a:solidFill>
              </a:rPr>
              <a:t>Električni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otpor</a:t>
            </a:r>
            <a:r>
              <a:rPr lang="en-US" sz="2600" b="1" dirty="0">
                <a:solidFill>
                  <a:srgbClr val="FF0000"/>
                </a:solidFill>
              </a:rPr>
              <a:t> se</a:t>
            </a:r>
          </a:p>
          <a:p>
            <a:pPr marL="514350" indent="-514350">
              <a:buNone/>
            </a:pPr>
            <a:r>
              <a:rPr lang="en-US" sz="2600" b="1" dirty="0" err="1">
                <a:solidFill>
                  <a:srgbClr val="FF0000"/>
                </a:solidFill>
              </a:rPr>
              <a:t>izražava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kao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zbir</a:t>
            </a:r>
            <a:r>
              <a:rPr lang="en-US" sz="2600" b="1" dirty="0">
                <a:solidFill>
                  <a:srgbClr val="FF0000"/>
                </a:solidFill>
              </a:rPr>
              <a:t>:</a:t>
            </a:r>
          </a:p>
          <a:p>
            <a:pPr marL="514350" indent="-514350">
              <a:buNone/>
            </a:pPr>
            <a:r>
              <a:rPr lang="en-US" sz="2600" b="1" dirty="0">
                <a:solidFill>
                  <a:srgbClr val="0070C0"/>
                </a:solidFill>
              </a:rPr>
              <a:t>R=2R</a:t>
            </a:r>
            <a:r>
              <a:rPr lang="en-US" sz="2600" b="1" baseline="-25000" dirty="0">
                <a:solidFill>
                  <a:srgbClr val="0070C0"/>
                </a:solidFill>
              </a:rPr>
              <a:t>m</a:t>
            </a:r>
            <a:r>
              <a:rPr lang="en-US" sz="2600" b="1" dirty="0">
                <a:solidFill>
                  <a:srgbClr val="0070C0"/>
                </a:solidFill>
              </a:rPr>
              <a:t>+R</a:t>
            </a:r>
            <a:r>
              <a:rPr lang="en-US" sz="2600" b="1" baseline="-25000" dirty="0">
                <a:solidFill>
                  <a:srgbClr val="0070C0"/>
                </a:solidFill>
              </a:rPr>
              <a:t>k</a:t>
            </a:r>
            <a:r>
              <a:rPr lang="en-US" sz="2600" b="1" dirty="0">
                <a:solidFill>
                  <a:srgbClr val="0070C0"/>
                </a:solidFill>
              </a:rPr>
              <a:t>+2R</a:t>
            </a:r>
            <a:r>
              <a:rPr lang="en-US" sz="2600" b="1" baseline="-25000" dirty="0">
                <a:solidFill>
                  <a:srgbClr val="0070C0"/>
                </a:solidFill>
              </a:rPr>
              <a:t>e</a:t>
            </a:r>
          </a:p>
          <a:p>
            <a:pPr marL="514350" indent="-514350">
              <a:buNone/>
            </a:pPr>
            <a:r>
              <a:rPr lang="en-US" sz="2600" b="1" dirty="0" err="1">
                <a:solidFill>
                  <a:srgbClr val="0070C0"/>
                </a:solidFill>
              </a:rPr>
              <a:t>R</a:t>
            </a:r>
            <a:r>
              <a:rPr lang="en-US" sz="2600" b="1" baseline="-25000" dirty="0" err="1">
                <a:solidFill>
                  <a:srgbClr val="0070C0"/>
                </a:solidFill>
              </a:rPr>
              <a:t>m</a:t>
            </a:r>
            <a:r>
              <a:rPr lang="en-US" sz="2600" b="1" dirty="0">
                <a:solidFill>
                  <a:srgbClr val="0070C0"/>
                </a:solidFill>
              </a:rPr>
              <a:t>- </a:t>
            </a:r>
            <a:r>
              <a:rPr lang="en-US" sz="2600" b="1" dirty="0" err="1">
                <a:solidFill>
                  <a:srgbClr val="0070C0"/>
                </a:solidFill>
              </a:rPr>
              <a:t>otpor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osnovnog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materijala</a:t>
            </a:r>
            <a:endParaRPr lang="en-US" sz="2600" b="1" dirty="0">
              <a:solidFill>
                <a:srgbClr val="0070C0"/>
              </a:solidFill>
            </a:endParaRPr>
          </a:p>
          <a:p>
            <a:pPr marL="514350" indent="-514350">
              <a:buNone/>
            </a:pPr>
            <a:r>
              <a:rPr lang="en-US" sz="2600" b="1" dirty="0" err="1">
                <a:solidFill>
                  <a:srgbClr val="0070C0"/>
                </a:solidFill>
              </a:rPr>
              <a:t>R</a:t>
            </a:r>
            <a:r>
              <a:rPr lang="en-US" sz="2600" b="1" baseline="-25000" dirty="0" err="1">
                <a:solidFill>
                  <a:srgbClr val="0070C0"/>
                </a:solidFill>
              </a:rPr>
              <a:t>k</a:t>
            </a:r>
            <a:r>
              <a:rPr lang="en-US" sz="2600" b="1" dirty="0">
                <a:solidFill>
                  <a:srgbClr val="0070C0"/>
                </a:solidFill>
              </a:rPr>
              <a:t> – </a:t>
            </a:r>
            <a:r>
              <a:rPr lang="en-US" sz="2600" b="1" dirty="0" err="1">
                <a:solidFill>
                  <a:srgbClr val="0070C0"/>
                </a:solidFill>
              </a:rPr>
              <a:t>otpor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kontakta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između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delova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osnovnog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materijala</a:t>
            </a:r>
            <a:endParaRPr lang="en-US" sz="2600" b="1" dirty="0">
              <a:solidFill>
                <a:srgbClr val="0070C0"/>
              </a:solidFill>
            </a:endParaRPr>
          </a:p>
          <a:p>
            <a:pPr marL="514350" indent="-514350">
              <a:buNone/>
            </a:pPr>
            <a:r>
              <a:rPr lang="en-US" sz="2600" b="1" dirty="0">
                <a:solidFill>
                  <a:srgbClr val="0070C0"/>
                </a:solidFill>
              </a:rPr>
              <a:t>R</a:t>
            </a:r>
            <a:r>
              <a:rPr lang="en-US" sz="2600" b="1" baseline="-25000" dirty="0">
                <a:solidFill>
                  <a:srgbClr val="0070C0"/>
                </a:solidFill>
              </a:rPr>
              <a:t>e</a:t>
            </a:r>
            <a:r>
              <a:rPr lang="en-US" sz="2600" b="1" dirty="0">
                <a:solidFill>
                  <a:srgbClr val="0070C0"/>
                </a:solidFill>
              </a:rPr>
              <a:t> – </a:t>
            </a:r>
            <a:r>
              <a:rPr lang="en-US" sz="2600" b="1" dirty="0" err="1">
                <a:solidFill>
                  <a:srgbClr val="0070C0"/>
                </a:solidFill>
              </a:rPr>
              <a:t>otpor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kontakta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između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elektrode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i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osnovnog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materijala</a:t>
            </a:r>
            <a:endParaRPr lang="en-US" sz="2600" b="1" dirty="0">
              <a:solidFill>
                <a:srgbClr val="0070C0"/>
              </a:solidFill>
            </a:endParaRPr>
          </a:p>
          <a:p>
            <a:pPr marL="514350" indent="-514350"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458200" cy="5668963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Postupci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zavarivanja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električnim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otporom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1. </a:t>
            </a:r>
            <a:r>
              <a:rPr lang="en-US" b="1" dirty="0" err="1">
                <a:solidFill>
                  <a:srgbClr val="0070C0"/>
                </a:solidFill>
              </a:rPr>
              <a:t>Sučeono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zavarivanje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zbijanjem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2. </a:t>
            </a:r>
            <a:r>
              <a:rPr lang="en-US" b="1" dirty="0" err="1">
                <a:solidFill>
                  <a:srgbClr val="0070C0"/>
                </a:solidFill>
              </a:rPr>
              <a:t>Sučeono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zavarivanje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varničenjem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3. </a:t>
            </a:r>
            <a:r>
              <a:rPr lang="en-US" b="1" dirty="0" err="1">
                <a:solidFill>
                  <a:srgbClr val="0070C0"/>
                </a:solidFill>
              </a:rPr>
              <a:t>Tačkasto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zavarivanje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4. </a:t>
            </a:r>
            <a:r>
              <a:rPr lang="en-US" b="1" dirty="0" err="1">
                <a:solidFill>
                  <a:srgbClr val="0070C0"/>
                </a:solidFill>
              </a:rPr>
              <a:t>Bradavičasto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zavarivanje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5. </a:t>
            </a:r>
            <a:r>
              <a:rPr lang="en-US" b="1" dirty="0" err="1">
                <a:solidFill>
                  <a:srgbClr val="0070C0"/>
                </a:solidFill>
              </a:rPr>
              <a:t>Šavno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zavarivanje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6145161" y="1447799"/>
            <a:ext cx="304800" cy="1038255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6145161" y="3019455"/>
            <a:ext cx="381000" cy="1323945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26161" y="1766871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</a:rPr>
              <a:t>Sučeoni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postupci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1355" y="3516539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</a:rPr>
              <a:t>Preklopni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postupci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Sučeono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zavarivanje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zbijanjem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srgbClr val="0070C0"/>
                </a:solidFill>
              </a:rPr>
              <a:t>Osnovni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stegne</a:t>
            </a:r>
            <a:r>
              <a:rPr lang="en-US" b="1" dirty="0">
                <a:solidFill>
                  <a:srgbClr val="0070C0"/>
                </a:solidFill>
              </a:rPr>
              <a:t> u </a:t>
            </a:r>
            <a:r>
              <a:rPr lang="en-US" b="1" dirty="0" err="1">
                <a:solidFill>
                  <a:srgbClr val="0070C0"/>
                </a:solidFill>
              </a:rPr>
              <a:t>čeljusti</a:t>
            </a:r>
            <a:r>
              <a:rPr lang="en-US" b="1" dirty="0">
                <a:solidFill>
                  <a:srgbClr val="0070C0"/>
                </a:solidFill>
              </a:rPr>
              <a:t> – </a:t>
            </a:r>
            <a:r>
              <a:rPr lang="en-US" b="1" dirty="0" err="1">
                <a:solidFill>
                  <a:srgbClr val="0070C0"/>
                </a:solidFill>
              </a:rPr>
              <a:t>jedna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čeljust</a:t>
            </a:r>
            <a:r>
              <a:rPr lang="en-US" b="1" dirty="0">
                <a:solidFill>
                  <a:srgbClr val="0070C0"/>
                </a:solidFill>
              </a:rPr>
              <a:t> je </a:t>
            </a:r>
            <a:r>
              <a:rPr lang="en-US" b="1" dirty="0" err="1">
                <a:solidFill>
                  <a:srgbClr val="0070C0"/>
                </a:solidFill>
              </a:rPr>
              <a:t>nepokretna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druga</a:t>
            </a:r>
            <a:r>
              <a:rPr lang="en-US" b="1" dirty="0">
                <a:solidFill>
                  <a:srgbClr val="0070C0"/>
                </a:solidFill>
              </a:rPr>
              <a:t> je </a:t>
            </a:r>
            <a:r>
              <a:rPr lang="en-US" b="1" dirty="0" err="1">
                <a:solidFill>
                  <a:srgbClr val="0070C0"/>
                </a:solidFill>
              </a:rPr>
              <a:t>pokretna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srgbClr val="0070C0"/>
                </a:solidFill>
              </a:rPr>
              <a:t>Uključi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struja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kontakt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zagreje</a:t>
            </a:r>
            <a:r>
              <a:rPr lang="en-US" b="1" dirty="0">
                <a:solidFill>
                  <a:srgbClr val="0070C0"/>
                </a:solidFill>
              </a:rPr>
              <a:t> (&gt;1300</a:t>
            </a:r>
            <a:r>
              <a:rPr lang="en-US" b="1" baseline="30000" dirty="0">
                <a:solidFill>
                  <a:srgbClr val="0070C0"/>
                </a:solidFill>
              </a:rPr>
              <a:t>o</a:t>
            </a:r>
            <a:r>
              <a:rPr lang="en-US" b="1" dirty="0">
                <a:solidFill>
                  <a:srgbClr val="0070C0"/>
                </a:solidFill>
              </a:rPr>
              <a:t>C), </a:t>
            </a:r>
            <a:r>
              <a:rPr lang="en-US" b="1" dirty="0" err="1">
                <a:solidFill>
                  <a:srgbClr val="0070C0"/>
                </a:solidFill>
              </a:rPr>
              <a:t>izvrši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pritisak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silom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F</a:t>
            </a:r>
            <a:r>
              <a:rPr lang="en-US" b="1" baseline="-25000" dirty="0" err="1">
                <a:solidFill>
                  <a:srgbClr val="0070C0"/>
                </a:solidFill>
              </a:rPr>
              <a:t>z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isključi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struja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20000">
            <a:off x="129011" y="3377383"/>
            <a:ext cx="5827020" cy="294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0000">
            <a:off x="6033788" y="3988156"/>
            <a:ext cx="2962591" cy="126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0000">
            <a:off x="6101148" y="5436655"/>
            <a:ext cx="3037369" cy="654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Primena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specifičnosti</a:t>
            </a:r>
            <a:r>
              <a:rPr lang="en-US" b="1" dirty="0">
                <a:solidFill>
                  <a:srgbClr val="FF0000"/>
                </a:solidFill>
              </a:rPr>
              <a:t>: 	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srgbClr val="0070C0"/>
                </a:solidFill>
              </a:rPr>
              <a:t>za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plastične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materijale</a:t>
            </a:r>
            <a:r>
              <a:rPr lang="en-US" b="1" dirty="0">
                <a:solidFill>
                  <a:srgbClr val="0070C0"/>
                </a:solidFill>
              </a:rPr>
              <a:t>: </a:t>
            </a:r>
            <a:r>
              <a:rPr lang="en-US" b="1" dirty="0" err="1">
                <a:solidFill>
                  <a:srgbClr val="0070C0"/>
                </a:solidFill>
              </a:rPr>
              <a:t>niskougljenični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čelik</a:t>
            </a:r>
            <a:r>
              <a:rPr lang="en-US" b="1" dirty="0">
                <a:solidFill>
                  <a:srgbClr val="0070C0"/>
                </a:solidFill>
              </a:rPr>
              <a:t>, leg. Cu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Al.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srgbClr val="0070C0"/>
                </a:solidFill>
              </a:rPr>
              <a:t>za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jednostavne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preseke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gde</a:t>
            </a:r>
            <a:r>
              <a:rPr lang="en-US" b="1" dirty="0">
                <a:solidFill>
                  <a:srgbClr val="0070C0"/>
                </a:solidFill>
              </a:rPr>
              <a:t> je </a:t>
            </a:r>
            <a:r>
              <a:rPr lang="en-US" b="1" dirty="0" err="1">
                <a:solidFill>
                  <a:srgbClr val="0070C0"/>
                </a:solidFill>
              </a:rPr>
              <a:t>moguće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postići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ravnomeran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pritisak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preseku</a:t>
            </a:r>
            <a:r>
              <a:rPr lang="en-US" b="1" dirty="0">
                <a:solidFill>
                  <a:srgbClr val="0070C0"/>
                </a:solidFill>
              </a:rPr>
              <a:t> (</a:t>
            </a:r>
            <a:r>
              <a:rPr lang="en-US" b="1" dirty="0" err="1">
                <a:solidFill>
                  <a:srgbClr val="0070C0"/>
                </a:solidFill>
              </a:rPr>
              <a:t>kružni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kvadratni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pravougaoni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presek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šipkastih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proizvoda</a:t>
            </a:r>
            <a:r>
              <a:rPr lang="en-US" b="1" dirty="0">
                <a:solidFill>
                  <a:srgbClr val="0070C0"/>
                </a:solidFill>
              </a:rPr>
              <a:t>), </a:t>
            </a:r>
            <a:r>
              <a:rPr lang="en-US" b="1" dirty="0" err="1">
                <a:solidFill>
                  <a:srgbClr val="0070C0"/>
                </a:solidFill>
              </a:rPr>
              <a:t>dimenzija</a:t>
            </a:r>
            <a:r>
              <a:rPr lang="en-US" b="1" dirty="0">
                <a:solidFill>
                  <a:srgbClr val="0070C0"/>
                </a:solidFill>
              </a:rPr>
              <a:t> 3 – 10 mm.</a:t>
            </a:r>
            <a:endParaRPr lang="sr-Latn-CS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r-Latn-CS" b="1" dirty="0">
                <a:solidFill>
                  <a:srgbClr val="0070C0"/>
                </a:solidFill>
              </a:rPr>
              <a:t>o</a:t>
            </a:r>
            <a:r>
              <a:rPr lang="en-US" b="1" dirty="0" err="1">
                <a:solidFill>
                  <a:srgbClr val="0070C0"/>
                </a:solidFill>
              </a:rPr>
              <a:t>bavezna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precizna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obrada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kontaktnih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površina</a:t>
            </a:r>
            <a:r>
              <a:rPr lang="en-US" b="1" dirty="0">
                <a:solidFill>
                  <a:srgbClr val="0070C0"/>
                </a:solidFill>
              </a:rPr>
              <a:t>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Sučeono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zavarivanje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varničenjem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srgbClr val="0070C0"/>
                </a:solidFill>
              </a:rPr>
              <a:t>Primena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većih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struja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nego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kod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suč.zav.zbijanjem</a:t>
            </a:r>
            <a:r>
              <a:rPr lang="en-US" b="1" dirty="0">
                <a:solidFill>
                  <a:srgbClr val="0070C0"/>
                </a:solidFill>
              </a:rPr>
              <a:t> – </a:t>
            </a:r>
            <a:r>
              <a:rPr lang="en-US" b="1" dirty="0" err="1">
                <a:solidFill>
                  <a:srgbClr val="0070C0"/>
                </a:solidFill>
              </a:rPr>
              <a:t>postiže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temperatura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topljenja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izbacivanje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iz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spoja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srgbClr val="0070C0"/>
                </a:solidFill>
              </a:rPr>
              <a:t>Ostvaruje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kontakt</a:t>
            </a:r>
            <a:r>
              <a:rPr lang="en-US" b="1" dirty="0">
                <a:solidFill>
                  <a:srgbClr val="0070C0"/>
                </a:solidFill>
              </a:rPr>
              <a:t> u </a:t>
            </a:r>
            <a:r>
              <a:rPr lang="en-US" b="1" dirty="0" err="1">
                <a:solidFill>
                  <a:srgbClr val="0070C0"/>
                </a:solidFill>
              </a:rPr>
              <a:t>pojedinim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tačkama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srgbClr val="0070C0"/>
                </a:solidFill>
              </a:rPr>
              <a:t>Nepotrebna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precizna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obrada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ali</a:t>
            </a:r>
            <a:r>
              <a:rPr lang="en-US" b="1" dirty="0">
                <a:solidFill>
                  <a:srgbClr val="0070C0"/>
                </a:solidFill>
              </a:rPr>
              <a:t> je </a:t>
            </a:r>
            <a:r>
              <a:rPr lang="en-US" b="1" dirty="0" err="1">
                <a:solidFill>
                  <a:srgbClr val="0070C0"/>
                </a:solidFill>
              </a:rPr>
              <a:t>potrebno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mašinsko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skidanje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nastalog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venca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20000">
            <a:off x="1637976" y="3834789"/>
            <a:ext cx="5827020" cy="2266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389437"/>
            <a:ext cx="5029200" cy="2468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baseline="-25000" dirty="0" err="1">
                <a:solidFill>
                  <a:srgbClr val="0070C0"/>
                </a:solidFill>
              </a:rPr>
              <a:t>š</a:t>
            </a:r>
            <a:r>
              <a:rPr lang="en-US" b="1" dirty="0">
                <a:solidFill>
                  <a:srgbClr val="0070C0"/>
                </a:solidFill>
              </a:rPr>
              <a:t> – </a:t>
            </a:r>
            <a:r>
              <a:rPr lang="en-US" b="1" dirty="0" err="1">
                <a:solidFill>
                  <a:srgbClr val="0070C0"/>
                </a:solidFill>
              </a:rPr>
              <a:t>struja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šantiranja</a:t>
            </a:r>
            <a:r>
              <a:rPr lang="en-US" b="1" dirty="0">
                <a:solidFill>
                  <a:srgbClr val="0070C0"/>
                </a:solidFill>
              </a:rPr>
              <a:t> – </a:t>
            </a:r>
            <a:r>
              <a:rPr lang="en-US" b="1" dirty="0" err="1">
                <a:solidFill>
                  <a:srgbClr val="0070C0"/>
                </a:solidFill>
              </a:rPr>
              <a:t>struja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obilazi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zatvorenu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konturu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dužim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putem</a:t>
            </a:r>
            <a:r>
              <a:rPr lang="en-US" b="1" dirty="0">
                <a:solidFill>
                  <a:srgbClr val="0070C0"/>
                </a:solidFill>
              </a:rPr>
              <a:t>. </a:t>
            </a:r>
            <a:r>
              <a:rPr lang="en-US" b="1" dirty="0" err="1">
                <a:solidFill>
                  <a:srgbClr val="0070C0"/>
                </a:solidFill>
              </a:rPr>
              <a:t>Zbog</a:t>
            </a:r>
            <a:r>
              <a:rPr lang="en-US" b="1" dirty="0">
                <a:solidFill>
                  <a:srgbClr val="0070C0"/>
                </a:solidFill>
              </a:rPr>
              <a:t> toga se </a:t>
            </a:r>
            <a:r>
              <a:rPr lang="en-US" b="1" dirty="0" err="1">
                <a:solidFill>
                  <a:srgbClr val="0070C0"/>
                </a:solidFill>
              </a:rPr>
              <a:t>struja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povećava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</a:t>
            </a:r>
            <a:r>
              <a:rPr lang="en-US" b="1" dirty="0">
                <a:solidFill>
                  <a:srgbClr val="0070C0"/>
                </a:solidFill>
              </a:rPr>
              <a:t> 20-50%:</a:t>
            </a:r>
          </a:p>
          <a:p>
            <a:pPr algn="ctr">
              <a:buNone/>
            </a:pPr>
            <a:r>
              <a:rPr lang="sr-Latn-CS" b="1" dirty="0">
                <a:solidFill>
                  <a:srgbClr val="FF0000"/>
                </a:solidFill>
              </a:rPr>
              <a:t>I=I</a:t>
            </a:r>
            <a:r>
              <a:rPr lang="sr-Latn-CS" b="1" baseline="-25000" dirty="0">
                <a:solidFill>
                  <a:srgbClr val="FF0000"/>
                </a:solidFill>
              </a:rPr>
              <a:t>z</a:t>
            </a:r>
            <a:r>
              <a:rPr lang="sr-Latn-CS" b="1" dirty="0">
                <a:solidFill>
                  <a:srgbClr val="FF0000"/>
                </a:solidFill>
              </a:rPr>
              <a:t>+I</a:t>
            </a:r>
            <a:r>
              <a:rPr lang="sr-Latn-CS" b="1" baseline="-25000" dirty="0">
                <a:solidFill>
                  <a:srgbClr val="FF0000"/>
                </a:solidFill>
              </a:rPr>
              <a:t>š</a:t>
            </a:r>
            <a:endParaRPr lang="en-US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3924" t="50579" r="28551" b="29167"/>
          <a:stretch>
            <a:fillRect/>
          </a:stretch>
        </p:blipFill>
        <p:spPr bwMode="auto">
          <a:xfrm>
            <a:off x="411480" y="76200"/>
            <a:ext cx="5151120" cy="2131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505200"/>
            <a:ext cx="3352800" cy="30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76200"/>
            <a:ext cx="3124200" cy="150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1524000"/>
            <a:ext cx="3200400" cy="8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81000" y="2286000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</a:rPr>
              <a:t>Ukupno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skraćenje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delova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usled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elektrootpornog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zavarivanja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varničenjem</a:t>
            </a:r>
            <a:r>
              <a:rPr lang="en-US" sz="2000" b="1" dirty="0">
                <a:solidFill>
                  <a:srgbClr val="0070C0"/>
                </a:solidFill>
              </a:rPr>
              <a:t>: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			</a:t>
            </a:r>
            <a:r>
              <a:rPr lang="en-US" sz="2000" b="1">
                <a:solidFill>
                  <a:srgbClr val="0070C0"/>
                </a:solidFill>
              </a:rPr>
              <a:t>	</a:t>
            </a:r>
            <a:endParaRPr lang="sr-Latn-RS" sz="2000" b="1" smtClean="0">
              <a:solidFill>
                <a:srgbClr val="0070C0"/>
              </a:solidFill>
            </a:endParaRPr>
          </a:p>
          <a:p>
            <a:pPr algn="ctr"/>
            <a:r>
              <a:rPr lang="en-US" sz="2000" b="1" smtClean="0">
                <a:solidFill>
                  <a:srgbClr val="FF0000"/>
                </a:solidFill>
              </a:rPr>
              <a:t>l</a:t>
            </a:r>
            <a:r>
              <a:rPr lang="en-US" sz="2000" b="1" baseline="-25000" smtClean="0">
                <a:solidFill>
                  <a:srgbClr val="FF0000"/>
                </a:solidFill>
              </a:rPr>
              <a:t>uk</a:t>
            </a:r>
            <a:r>
              <a:rPr lang="en-US" sz="2000" b="1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=</a:t>
            </a:r>
            <a:r>
              <a:rPr lang="en-US" sz="2000" b="1" dirty="0" err="1">
                <a:solidFill>
                  <a:srgbClr val="FF0000"/>
                </a:solidFill>
              </a:rPr>
              <a:t>l</a:t>
            </a:r>
            <a:r>
              <a:rPr lang="en-US" sz="2000" b="1" baseline="-25000" dirty="0" err="1">
                <a:solidFill>
                  <a:srgbClr val="FF0000"/>
                </a:solidFill>
              </a:rPr>
              <a:t>v</a:t>
            </a:r>
            <a:r>
              <a:rPr lang="en-US" sz="2000" b="1" dirty="0">
                <a:solidFill>
                  <a:srgbClr val="FF0000"/>
                </a:solidFill>
              </a:rPr>
              <a:t> + </a:t>
            </a:r>
            <a:r>
              <a:rPr lang="en-US" sz="2000" b="1" dirty="0" err="1">
                <a:solidFill>
                  <a:srgbClr val="FF0000"/>
                </a:solidFill>
              </a:rPr>
              <a:t>l</a:t>
            </a:r>
            <a:r>
              <a:rPr lang="en-US" sz="2000" b="1" baseline="-25000" dirty="0" err="1">
                <a:solidFill>
                  <a:srgbClr val="FF0000"/>
                </a:solidFill>
              </a:rPr>
              <a:t>z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10600" cy="5745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Primena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specifičnosti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srgbClr val="0070C0"/>
                </a:solidFill>
              </a:rPr>
              <a:t>Mogućnost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zavarivanja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velikog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broja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kao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raznorodnih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materijala</a:t>
            </a:r>
            <a:r>
              <a:rPr lang="en-US" b="1" dirty="0">
                <a:solidFill>
                  <a:srgbClr val="0070C0"/>
                </a:solidFill>
              </a:rPr>
              <a:t>: </a:t>
            </a:r>
            <a:r>
              <a:rPr lang="en-US" b="1" dirty="0" err="1">
                <a:solidFill>
                  <a:srgbClr val="0070C0"/>
                </a:solidFill>
              </a:rPr>
              <a:t>brzoreznih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ugljeničnih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čelika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bakra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aluminijuma</a:t>
            </a:r>
            <a:r>
              <a:rPr lang="en-US" b="1" dirty="0">
                <a:solidFill>
                  <a:srgbClr val="0070C0"/>
                </a:solidFill>
              </a:rPr>
              <a:t>,… (</a:t>
            </a:r>
            <a:r>
              <a:rPr lang="en-US" b="1" dirty="0" err="1">
                <a:solidFill>
                  <a:srgbClr val="0070C0"/>
                </a:solidFill>
              </a:rPr>
              <a:t>oni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koji</a:t>
            </a:r>
            <a:r>
              <a:rPr lang="en-US" b="1" dirty="0">
                <a:solidFill>
                  <a:srgbClr val="0070C0"/>
                </a:solidFill>
              </a:rPr>
              <a:t> ne </a:t>
            </a:r>
            <a:r>
              <a:rPr lang="en-US" b="1" dirty="0" err="1">
                <a:solidFill>
                  <a:srgbClr val="0070C0"/>
                </a:solidFill>
              </a:rPr>
              <a:t>mogu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zbijanjem</a:t>
            </a:r>
            <a:r>
              <a:rPr lang="en-US" b="1" dirty="0">
                <a:solidFill>
                  <a:srgbClr val="0070C0"/>
                </a:solidFill>
              </a:rPr>
              <a:t>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srgbClr val="0070C0"/>
                </a:solidFill>
              </a:rPr>
              <a:t>Složenije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geometrije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nego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kod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zbijanja</a:t>
            </a:r>
            <a:r>
              <a:rPr lang="en-US" b="1" dirty="0">
                <a:solidFill>
                  <a:srgbClr val="0070C0"/>
                </a:solidFill>
              </a:rPr>
              <a:t> (</a:t>
            </a:r>
            <a:r>
              <a:rPr lang="en-US" b="1" dirty="0" err="1">
                <a:solidFill>
                  <a:srgbClr val="0070C0"/>
                </a:solidFill>
              </a:rPr>
              <a:t>karike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lanci</a:t>
            </a:r>
            <a:r>
              <a:rPr lang="en-US" b="1" dirty="0">
                <a:solidFill>
                  <a:srgbClr val="0070C0"/>
                </a:solidFill>
              </a:rPr>
              <a:t>,…).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srgbClr val="0070C0"/>
                </a:solidFill>
              </a:rPr>
              <a:t>Nepovoljnija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struktura</a:t>
            </a:r>
            <a:r>
              <a:rPr lang="en-US" b="1" dirty="0">
                <a:solidFill>
                  <a:srgbClr val="0070C0"/>
                </a:solidFill>
              </a:rPr>
              <a:t> od </a:t>
            </a:r>
            <a:r>
              <a:rPr lang="en-US" b="1" dirty="0" err="1">
                <a:solidFill>
                  <a:srgbClr val="0070C0"/>
                </a:solidFill>
              </a:rPr>
              <a:t>zav.zbijanjem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sr-Latn-CS" dirty="0"/>
              <a:t>		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1041</TotalTime>
  <Words>709</Words>
  <Application>Microsoft Office PowerPoint</Application>
  <PresentationFormat>On-screen Show (4:3)</PresentationFormat>
  <Paragraphs>135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Tehnologija zavarivanja</dc:title>
  <dc:creator>sebastijan</dc:creator>
  <cp:lastModifiedBy>Dragan</cp:lastModifiedBy>
  <cp:revision>81</cp:revision>
  <dcterms:created xsi:type="dcterms:W3CDTF">2014-04-05T18:16:33Z</dcterms:created>
  <dcterms:modified xsi:type="dcterms:W3CDTF">2022-10-03T11:36:33Z</dcterms:modified>
</cp:coreProperties>
</file>