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91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7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64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5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4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9CBF10-9DCC-4BBE-86CF-994B5ACC2E65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7684D0-C25C-4FA3-B866-84174E6BEB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7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20BB7-F6F6-FEAF-0BDD-ABEBB3853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7CA81E3-28D0-A2B9-79EE-1B1046FFC6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TIG ZAVARIVANJE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* Ne </a:t>
            </a:r>
            <a:r>
              <a:rPr lang="en-US" b="1" dirty="0" err="1">
                <a:solidFill>
                  <a:srgbClr val="0070C0"/>
                </a:solidFill>
              </a:rPr>
              <a:t>sme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koristiti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jednosmerna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obrnute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nanošenja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volframsku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elektrodu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posle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sledi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obavezno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čišćenje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oštrenje</a:t>
            </a:r>
            <a:r>
              <a:rPr lang="en-US" b="1" dirty="0">
                <a:solidFill>
                  <a:srgbClr val="0070C0"/>
                </a:solidFill>
              </a:rPr>
              <a:t>=</a:t>
            </a:r>
            <a:r>
              <a:rPr lang="en-US" b="1" dirty="0" err="1">
                <a:solidFill>
                  <a:srgbClr val="0070C0"/>
                </a:solidFill>
              </a:rPr>
              <a:t>skraćenje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trošenje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relativno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skupe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** Ne </a:t>
            </a:r>
            <a:r>
              <a:rPr lang="en-US" b="1" dirty="0" err="1">
                <a:solidFill>
                  <a:srgbClr val="0070C0"/>
                </a:solidFill>
              </a:rPr>
              <a:t>sme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koristiti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aktivni</a:t>
            </a:r>
            <a:r>
              <a:rPr lang="en-US" b="1" dirty="0">
                <a:solidFill>
                  <a:srgbClr val="0070C0"/>
                </a:solidFill>
              </a:rPr>
              <a:t> gas (CO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jer</a:t>
            </a:r>
            <a:r>
              <a:rPr lang="en-US" b="1" dirty="0">
                <a:solidFill>
                  <a:srgbClr val="0070C0"/>
                </a:solidFill>
              </a:rPr>
              <a:t> bi </a:t>
            </a:r>
            <a:r>
              <a:rPr lang="en-US" b="1" dirty="0" err="1">
                <a:solidFill>
                  <a:srgbClr val="0070C0"/>
                </a:solidFill>
              </a:rPr>
              <a:t>došlo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oksidacije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netopljive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/>
          <a:srcRect l="58542" t="19983" r="13428" b="51042"/>
          <a:stretch/>
        </p:blipFill>
        <p:spPr bwMode="auto">
          <a:xfrm>
            <a:off x="1447800" y="2286000"/>
            <a:ext cx="616236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konstantnom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strujom</a:t>
            </a:r>
            <a:r>
              <a:rPr lang="en-US" b="1" dirty="0">
                <a:solidFill>
                  <a:srgbClr val="FF0000"/>
                </a:solidFill>
              </a:rPr>
              <a:t> (CC-Constant Current):</a:t>
            </a:r>
          </a:p>
          <a:p>
            <a:r>
              <a:rPr lang="en-US" b="1" smtClean="0">
                <a:solidFill>
                  <a:srgbClr val="0070C0"/>
                </a:solidFill>
              </a:rPr>
              <a:t>Reguliše </a:t>
            </a:r>
            <a:r>
              <a:rPr lang="en-US" b="1" dirty="0">
                <a:solidFill>
                  <a:srgbClr val="0070C0"/>
                </a:solidFill>
              </a:rPr>
              <a:t>se </a:t>
            </a:r>
            <a:r>
              <a:rPr lang="en-US" b="1" dirty="0" err="1">
                <a:solidFill>
                  <a:srgbClr val="0070C0"/>
                </a:solidFill>
              </a:rPr>
              <a:t>jačina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, a ne </a:t>
            </a:r>
            <a:r>
              <a:rPr lang="en-US" b="1" dirty="0" err="1">
                <a:solidFill>
                  <a:srgbClr val="0070C0"/>
                </a:solidFill>
              </a:rPr>
              <a:t>napon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2514600"/>
            <a:ext cx="18288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: -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ugao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luk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skoncentrisaniji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veći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952" t="29167" r="7467" b="34375"/>
          <a:stretch>
            <a:fillRect/>
          </a:stretch>
        </p:blipFill>
        <p:spPr bwMode="auto">
          <a:xfrm>
            <a:off x="876300" y="2961171"/>
            <a:ext cx="7391400" cy="36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8333" t="47036" r="8333" b="27767"/>
          <a:stretch/>
        </p:blipFill>
        <p:spPr>
          <a:xfrm>
            <a:off x="252987" y="1066800"/>
            <a:ext cx="8578839" cy="19189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Zaštitni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gasovi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* Forming gas: Ar+1 - 30%H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N</a:t>
            </a:r>
            <a:r>
              <a:rPr lang="en-US" baseline="-25000" dirty="0"/>
              <a:t>2</a:t>
            </a:r>
            <a:r>
              <a:rPr lang="en-US" dirty="0"/>
              <a:t>+1 - 30%H</a:t>
            </a:r>
            <a:r>
              <a:rPr lang="en-US" baseline="-25000" dirty="0"/>
              <a:t>2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0366" t="34054" r="7467" b="46875"/>
          <a:stretch>
            <a:fillRect/>
          </a:stretch>
        </p:blipFill>
        <p:spPr bwMode="auto">
          <a:xfrm>
            <a:off x="685799" y="2438400"/>
            <a:ext cx="7924801" cy="201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*  Primer </a:t>
            </a:r>
            <a:r>
              <a:rPr lang="en-US" b="1" u="sng" dirty="0" err="1">
                <a:solidFill>
                  <a:srgbClr val="FF0000"/>
                </a:solidFill>
              </a:rPr>
              <a:t>iz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prakse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Posebna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pažnja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cevovoda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temperaturama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treba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potpunosti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izbaciti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kiseonik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cevi</a:t>
            </a:r>
            <a:r>
              <a:rPr lang="en-US" b="1" dirty="0">
                <a:solidFill>
                  <a:srgbClr val="0070C0"/>
                </a:solidFill>
              </a:rPr>
              <a:t>, u </a:t>
            </a:r>
            <a:r>
              <a:rPr lang="en-US" b="1" dirty="0" err="1">
                <a:solidFill>
                  <a:srgbClr val="0070C0"/>
                </a:solidFill>
              </a:rPr>
              <a:t>suprotnom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javlja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obojenje</a:t>
            </a:r>
            <a:r>
              <a:rPr lang="en-US" b="1" dirty="0">
                <a:solidFill>
                  <a:srgbClr val="0070C0"/>
                </a:solidFill>
              </a:rPr>
              <a:t> zone </a:t>
            </a:r>
            <a:r>
              <a:rPr lang="en-US" b="1" dirty="0" err="1">
                <a:solidFill>
                  <a:srgbClr val="0070C0"/>
                </a:solidFill>
              </a:rPr>
              <a:t>uticaja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kontaminacije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kiseonikom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oštećenja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zaštitnog</a:t>
            </a:r>
            <a:r>
              <a:rPr lang="en-US" b="1" dirty="0">
                <a:solidFill>
                  <a:srgbClr val="0070C0"/>
                </a:solidFill>
              </a:rPr>
              <a:t> Cr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sloja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b="1" dirty="0" err="1">
                <a:solidFill>
                  <a:srgbClr val="0070C0"/>
                </a:solidFill>
              </a:rPr>
              <a:t>Ako</a:t>
            </a:r>
            <a:r>
              <a:rPr lang="en-US" b="1" dirty="0">
                <a:solidFill>
                  <a:srgbClr val="0070C0"/>
                </a:solidFill>
              </a:rPr>
              <a:t> se to </a:t>
            </a:r>
            <a:r>
              <a:rPr lang="en-US" b="1" dirty="0" err="1">
                <a:solidFill>
                  <a:srgbClr val="0070C0"/>
                </a:solidFill>
              </a:rPr>
              <a:t>desi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obavezna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pasivizacija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kiselinama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stvaranje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sloja</a:t>
            </a:r>
            <a:r>
              <a:rPr lang="en-US" b="1" dirty="0">
                <a:solidFill>
                  <a:srgbClr val="0070C0"/>
                </a:solidFill>
              </a:rPr>
              <a:t> Cr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O</a:t>
            </a:r>
            <a:r>
              <a:rPr lang="en-US" b="1" baseline="-25000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879298"/>
            <a:ext cx="7543800" cy="19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212075"/>
            <a:ext cx="3581400" cy="158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724400" cy="6324600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U slučaju da se ne izvrši pasivizacija, moguća je pojava piting-korozije:</a:t>
            </a:r>
          </a:p>
          <a:p>
            <a:r>
              <a:rPr lang="sr-Latn-CS" b="1" smtClean="0">
                <a:solidFill>
                  <a:srgbClr val="0070C0"/>
                </a:solidFill>
              </a:rPr>
              <a:t>Pojavi </a:t>
            </a:r>
            <a:r>
              <a:rPr lang="sr-Latn-CS" b="1" dirty="0">
                <a:solidFill>
                  <a:srgbClr val="0070C0"/>
                </a:solidFill>
              </a:rPr>
              <a:t>korozije doprinosi i brušenje pre zavarivanja 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	(strogo zabranjeno!!!):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25" t="40000" r="21250" b="21000"/>
          <a:stretch>
            <a:fillRect/>
          </a:stretch>
        </p:blipFill>
        <p:spPr bwMode="auto">
          <a:xfrm>
            <a:off x="533400" y="4418371"/>
            <a:ext cx="4724400" cy="216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Dokumenti - opsti\Posao\2013\Pivara Celarevo 2013\20130703_1322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643716" y="4376237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724400" y="1828800"/>
            <a:ext cx="4572000" cy="2579132"/>
            <a:chOff x="4724400" y="1828800"/>
            <a:chExt cx="4572000" cy="25791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l="25000" t="29000" r="20625" b="27000"/>
            <a:stretch>
              <a:fillRect/>
            </a:stretch>
          </p:blipFill>
          <p:spPr bwMode="auto">
            <a:xfrm>
              <a:off x="4876800" y="2133600"/>
              <a:ext cx="3962400" cy="200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486400" y="18288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>
                  <a:solidFill>
                    <a:srgbClr val="0070C0"/>
                  </a:solidFill>
                </a:rPr>
                <a:t>Spoljašnja strana - izolacija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0386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dirty="0">
                  <a:solidFill>
                    <a:srgbClr val="0070C0"/>
                  </a:solidFill>
                </a:rPr>
                <a:t>Unutrašnja strana – pivo, sredstva za čišćenje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r>
              <a:rPr lang="sr-Latn-CS" b="1" dirty="0">
                <a:solidFill>
                  <a:srgbClr val="FF0000"/>
                </a:solidFill>
              </a:rPr>
              <a:t>Prednosti:</a:t>
            </a:r>
            <a:endParaRPr lang="en-US" b="1" dirty="0">
              <a:solidFill>
                <a:srgbClr val="FF0000"/>
              </a:solidFill>
            </a:endParaRPr>
          </a:p>
          <a:p>
            <a:endParaRPr lang="sr-Latn-CS" b="1" u="sng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Visok kvalitet zav.spoja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Nema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prskanja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jer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dodatni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stavlja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istopljenu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kupku</a:t>
            </a:r>
            <a:r>
              <a:rPr lang="en-US" b="1" dirty="0">
                <a:solidFill>
                  <a:srgbClr val="0070C0"/>
                </a:solidFill>
              </a:rPr>
              <a:t>, a ne </a:t>
            </a:r>
            <a:r>
              <a:rPr lang="en-US" b="1" dirty="0" err="1">
                <a:solidFill>
                  <a:srgbClr val="0070C0"/>
                </a:solidFill>
              </a:rPr>
              <a:t>prolazi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luk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koristiti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Pogodna metoda za zav.tankih limova (do 4 mm)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Pogodnost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širok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spektar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čelici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obojeni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Nema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troske</a:t>
            </a:r>
            <a:endParaRPr lang="sr-Latn-C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sr-Latn-CS" b="1" dirty="0">
                <a:solidFill>
                  <a:srgbClr val="FF0000"/>
                </a:solidFill>
              </a:rPr>
              <a:t>Nedostaci:</a:t>
            </a:r>
            <a:endParaRPr lang="en-US" b="1" dirty="0">
              <a:solidFill>
                <a:srgbClr val="FF0000"/>
              </a:solidFill>
            </a:endParaRPr>
          </a:p>
          <a:p>
            <a:endParaRPr lang="sr-Latn-CS" b="1" u="sng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Ma</a:t>
            </a:r>
            <a:r>
              <a:rPr lang="en-US" b="1" dirty="0">
                <a:solidFill>
                  <a:srgbClr val="0070C0"/>
                </a:solidFill>
              </a:rPr>
              <a:t>la </a:t>
            </a:r>
            <a:r>
              <a:rPr lang="sr-Latn-CS" b="1" dirty="0">
                <a:solidFill>
                  <a:srgbClr val="0070C0"/>
                </a:solidFill>
              </a:rPr>
              <a:t>produktivnost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Posebna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obuka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zavarivača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Cena elektrode je visoka, kao i Ar (zato se koristi formir gas)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otvorenom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vetar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oduva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zaštitni</a:t>
            </a:r>
            <a:r>
              <a:rPr lang="en-US" b="1" dirty="0">
                <a:solidFill>
                  <a:srgbClr val="0070C0"/>
                </a:solidFill>
              </a:rPr>
              <a:t> gas.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Punjena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žica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Kombinacija</a:t>
            </a:r>
            <a:r>
              <a:rPr lang="en-US" b="1" dirty="0">
                <a:solidFill>
                  <a:srgbClr val="0070C0"/>
                </a:solidFill>
              </a:rPr>
              <a:t> MIG/MAG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REL,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unutar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cevastog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Dodatni</a:t>
            </a:r>
            <a:r>
              <a:rPr lang="en-US" b="1" dirty="0">
                <a:solidFill>
                  <a:srgbClr val="0070C0"/>
                </a:solidFill>
              </a:rPr>
              <a:t> gas je </a:t>
            </a:r>
            <a:r>
              <a:rPr lang="en-US" b="1" dirty="0" err="1">
                <a:solidFill>
                  <a:srgbClr val="0070C0"/>
                </a:solidFill>
              </a:rPr>
              <a:t>aktivni</a:t>
            </a:r>
            <a:r>
              <a:rPr lang="en-US" b="1" dirty="0">
                <a:solidFill>
                  <a:srgbClr val="0070C0"/>
                </a:solidFill>
              </a:rPr>
              <a:t> (CO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kombinovani</a:t>
            </a:r>
            <a:r>
              <a:rPr lang="en-US" b="1" dirty="0">
                <a:solidFill>
                  <a:srgbClr val="0070C0"/>
                </a:solidFill>
              </a:rPr>
              <a:t> (75 % </a:t>
            </a:r>
            <a:r>
              <a:rPr lang="en-US" b="1" dirty="0" err="1">
                <a:solidFill>
                  <a:srgbClr val="0070C0"/>
                </a:solidFill>
              </a:rPr>
              <a:t>Ar</a:t>
            </a:r>
            <a:r>
              <a:rPr lang="en-US" b="1" dirty="0">
                <a:solidFill>
                  <a:srgbClr val="0070C0"/>
                </a:solidFill>
              </a:rPr>
              <a:t> + 25 %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713" t="34375" r="63104" b="30208"/>
          <a:stretch>
            <a:fillRect/>
          </a:stretch>
        </p:blipFill>
        <p:spPr bwMode="auto">
          <a:xfrm>
            <a:off x="4193241" y="1752600"/>
            <a:ext cx="472215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419600" cy="6019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 err="1">
                <a:solidFill>
                  <a:srgbClr val="0070C0"/>
                </a:solidFill>
              </a:rPr>
              <a:t>Obično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jednosmerna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obrnute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Prenos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sitnim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kapima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4876800" y="1219200"/>
            <a:ext cx="4035293" cy="4495800"/>
            <a:chOff x="5212189" y="3073637"/>
            <a:chExt cx="2968920" cy="353076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5212189" y="3073637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7"/>
            <p:cNvSpPr/>
            <p:nvPr/>
          </p:nvSpPr>
          <p:spPr>
            <a:xfrm>
              <a:off x="7239000" y="3505200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5496580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57800" y="3134380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7010400" y="3429000"/>
            <a:ext cx="457200" cy="55839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162800" y="3886200"/>
            <a:ext cx="457200" cy="6096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Prenos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materijala</a:t>
            </a:r>
            <a:r>
              <a:rPr lang="en-US" b="1" dirty="0">
                <a:solidFill>
                  <a:srgbClr val="FF0000"/>
                </a:solidFill>
              </a:rPr>
              <a:t> u </a:t>
            </a:r>
            <a:r>
              <a:rPr lang="en-US" b="1" dirty="0" err="1">
                <a:solidFill>
                  <a:srgbClr val="FF0000"/>
                </a:solidFill>
              </a:rPr>
              <a:t>kratkom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spoju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sitnim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kapima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sprej</a:t>
            </a:r>
            <a:r>
              <a:rPr lang="en-US" b="1" dirty="0">
                <a:solidFill>
                  <a:srgbClr val="FF0000"/>
                </a:solidFill>
              </a:rPr>
              <a:t>), </a:t>
            </a:r>
            <a:r>
              <a:rPr lang="en-US" b="1" dirty="0" err="1">
                <a:solidFill>
                  <a:srgbClr val="FF0000"/>
                </a:solidFill>
              </a:rPr>
              <a:t>impulsno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b="1" smtClean="0">
                <a:solidFill>
                  <a:srgbClr val="FF0000"/>
                </a:solidFill>
              </a:rPr>
              <a:t>Prenos </a:t>
            </a:r>
            <a:r>
              <a:rPr lang="en-US" b="1" dirty="0">
                <a:solidFill>
                  <a:srgbClr val="FF0000"/>
                </a:solidFill>
              </a:rPr>
              <a:t>u </a:t>
            </a:r>
            <a:r>
              <a:rPr lang="en-US" b="1" dirty="0" err="1">
                <a:solidFill>
                  <a:srgbClr val="FF0000"/>
                </a:solidFill>
              </a:rPr>
              <a:t>krupnim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kapima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izaziva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prekomerno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prštanje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metala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ne </a:t>
            </a:r>
            <a:r>
              <a:rPr lang="en-US" b="1" dirty="0" err="1">
                <a:solidFill>
                  <a:srgbClr val="FF0000"/>
                </a:solidFill>
              </a:rPr>
              <a:t>preporučuje</a:t>
            </a:r>
            <a:r>
              <a:rPr lang="en-US" b="1" dirty="0">
                <a:solidFill>
                  <a:srgbClr val="FF0000"/>
                </a:solidFill>
              </a:rPr>
              <a:t> se:</a:t>
            </a:r>
          </a:p>
          <a:p>
            <a:endParaRPr lang="en-US" dirty="0"/>
          </a:p>
        </p:txBody>
      </p:sp>
      <p:sp>
        <p:nvSpPr>
          <p:cNvPr id="1026" name="AutoShape 2" descr="http://svetzavarivanja.rs/images/znanje/co2_zavarivanje/05a%20jedna%20od%20najcesce%20skidanih%20sl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4422" t="31250" r="19180" b="35417"/>
          <a:stretch>
            <a:fillRect/>
          </a:stretch>
        </p:blipFill>
        <p:spPr bwMode="auto">
          <a:xfrm>
            <a:off x="381000" y="42672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9370" t="31250" r="14861" b="48380"/>
          <a:stretch>
            <a:fillRect/>
          </a:stretch>
        </p:blipFill>
        <p:spPr bwMode="auto">
          <a:xfrm>
            <a:off x="5943600" y="5181600"/>
            <a:ext cx="3086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59370" t="51620" r="14861" b="28125"/>
          <a:stretch>
            <a:fillRect/>
          </a:stretch>
        </p:blipFill>
        <p:spPr bwMode="auto">
          <a:xfrm>
            <a:off x="2590799" y="5105400"/>
            <a:ext cx="3260489" cy="14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62884" t="21875" r="17789" b="53125"/>
          <a:stretch>
            <a:fillRect/>
          </a:stretch>
        </p:blipFill>
        <p:spPr bwMode="auto">
          <a:xfrm>
            <a:off x="190500" y="21917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/>
          <a:srcRect l="48308" t="30304" r="26575" b="50000"/>
          <a:stretch/>
        </p:blipFill>
        <p:spPr bwMode="auto">
          <a:xfrm>
            <a:off x="3077514" y="2191700"/>
            <a:ext cx="5547548" cy="244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Izvor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sa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konstantnim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naponom</a:t>
            </a:r>
            <a:r>
              <a:rPr lang="en-US" b="1" dirty="0">
                <a:solidFill>
                  <a:srgbClr val="FF0000"/>
                </a:solidFill>
              </a:rPr>
              <a:t> (CV-Constant Voltage):</a:t>
            </a:r>
          </a:p>
          <a:p>
            <a:r>
              <a:rPr lang="en-US" b="1" smtClean="0">
                <a:solidFill>
                  <a:srgbClr val="0070C0"/>
                </a:solidFill>
              </a:rPr>
              <a:t>Reguliše </a:t>
            </a:r>
            <a:r>
              <a:rPr lang="en-US" b="1" dirty="0">
                <a:solidFill>
                  <a:srgbClr val="0070C0"/>
                </a:solidFill>
              </a:rPr>
              <a:t>se </a:t>
            </a:r>
            <a:r>
              <a:rPr lang="en-US" b="1" dirty="0" err="1">
                <a:solidFill>
                  <a:srgbClr val="0070C0"/>
                </a:solidFill>
              </a:rPr>
              <a:t>napon</a:t>
            </a:r>
            <a:r>
              <a:rPr lang="en-US" b="1" dirty="0">
                <a:solidFill>
                  <a:srgbClr val="0070C0"/>
                </a:solidFill>
              </a:rPr>
              <a:t>, a ne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4114800"/>
            <a:ext cx="18288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Elektrodna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žica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Dodatni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Prah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metalnog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rutilnog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baznog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karaktera</a:t>
            </a:r>
            <a:r>
              <a:rPr lang="en-US" b="1" dirty="0">
                <a:solidFill>
                  <a:srgbClr val="0070C0"/>
                </a:solidFill>
              </a:rPr>
              <a:t>, a </a:t>
            </a:r>
            <a:r>
              <a:rPr lang="en-US" b="1" dirty="0" err="1">
                <a:solidFill>
                  <a:srgbClr val="0070C0"/>
                </a:solidFill>
              </a:rPr>
              <a:t>nalazi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unutar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žice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kako</a:t>
            </a:r>
            <a:r>
              <a:rPr lang="en-US" b="1" dirty="0">
                <a:solidFill>
                  <a:srgbClr val="0070C0"/>
                </a:solidFill>
              </a:rPr>
              <a:t> bi se </a:t>
            </a:r>
            <a:r>
              <a:rPr lang="en-US" b="1" dirty="0" err="1">
                <a:solidFill>
                  <a:srgbClr val="0070C0"/>
                </a:solidFill>
              </a:rPr>
              <a:t>žica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namotavati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Metalni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povećava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brže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popunjavanje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Rutilni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bazni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stvaraju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trosku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stabilizaciju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el.luka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pročišćavanje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legiranje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rastopa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MIG/MAG </a:t>
            </a:r>
            <a:r>
              <a:rPr lang="en-US" b="1" dirty="0" err="1">
                <a:solidFill>
                  <a:srgbClr val="0070C0"/>
                </a:solidFill>
              </a:rPr>
              <a:t>nije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moguće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8565" t="56250" r="9224" b="33018"/>
          <a:stretch>
            <a:fillRect/>
          </a:stretch>
        </p:blipFill>
        <p:spPr bwMode="auto">
          <a:xfrm>
            <a:off x="152400" y="5252883"/>
            <a:ext cx="73219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70988" t="66351" r="22623" b="22917"/>
          <a:stretch>
            <a:fillRect/>
          </a:stretch>
        </p:blipFill>
        <p:spPr bwMode="auto">
          <a:xfrm>
            <a:off x="7471866" y="5233218"/>
            <a:ext cx="145228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 rot="16200000">
            <a:off x="5791201" y="2261419"/>
            <a:ext cx="380999" cy="5562598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1485899" y="3843183"/>
            <a:ext cx="380999" cy="243840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49161" y="4410219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</a:t>
            </a:r>
            <a:r>
              <a:rPr lang="en-US" sz="2400" b="1" dirty="0" err="1"/>
              <a:t>Duboko</a:t>
            </a:r>
            <a:r>
              <a:rPr lang="en-US" sz="2400" b="1" dirty="0"/>
              <a:t> </a:t>
            </a:r>
            <a:r>
              <a:rPr lang="en-US" sz="2400" b="1" dirty="0" err="1"/>
              <a:t>izvlačenje</a:t>
            </a:r>
            <a:r>
              <a:rPr lang="en-US" sz="2400" b="1" dirty="0"/>
              <a:t> </a:t>
            </a:r>
            <a:r>
              <a:rPr lang="en-US" sz="2400" b="1" dirty="0" err="1"/>
              <a:t>žice</a:t>
            </a:r>
            <a:r>
              <a:rPr lang="en-US" sz="2400" b="1" dirty="0"/>
              <a:t>	        </a:t>
            </a:r>
            <a:r>
              <a:rPr lang="en-US" sz="2400" b="1" dirty="0" err="1"/>
              <a:t>Savijanje</a:t>
            </a:r>
            <a:r>
              <a:rPr lang="en-US" sz="2400" b="1" dirty="0"/>
              <a:t> </a:t>
            </a:r>
            <a:r>
              <a:rPr lang="en-US" sz="2400" b="1" dirty="0" err="1"/>
              <a:t>žice</a:t>
            </a:r>
            <a:r>
              <a:rPr lang="en-US" sz="2400" b="1" dirty="0"/>
              <a:t> </a:t>
            </a:r>
            <a:r>
              <a:rPr lang="en-US" sz="2400" b="1" dirty="0" err="1"/>
              <a:t>kroz</a:t>
            </a:r>
            <a:r>
              <a:rPr lang="en-US" sz="2400" b="1" dirty="0"/>
              <a:t> </a:t>
            </a:r>
            <a:r>
              <a:rPr lang="en-US" sz="2400" b="1" dirty="0" err="1"/>
              <a:t>kalupe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Prednosti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-  </a:t>
            </a:r>
            <a:r>
              <a:rPr lang="en-US" b="1" dirty="0" err="1">
                <a:solidFill>
                  <a:srgbClr val="0070C0"/>
                </a:solidFill>
              </a:rPr>
              <a:t>Kombinovanje</a:t>
            </a:r>
            <a:r>
              <a:rPr lang="en-US" b="1" dirty="0">
                <a:solidFill>
                  <a:srgbClr val="0070C0"/>
                </a:solidFill>
              </a:rPr>
              <a:t> MIG/MAG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REL (</a:t>
            </a:r>
            <a:r>
              <a:rPr lang="en-US" b="1" dirty="0" err="1">
                <a:solidFill>
                  <a:srgbClr val="0070C0"/>
                </a:solidFill>
              </a:rPr>
              <a:t>pročišćavanje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legiranje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MIG/MAG </a:t>
            </a:r>
            <a:r>
              <a:rPr lang="en-US" b="1" dirty="0" err="1">
                <a:solidFill>
                  <a:srgbClr val="0070C0"/>
                </a:solidFill>
              </a:rPr>
              <a:t>smanjenje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rasprskavanja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stabilnost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proizvodnost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prahom</a:t>
            </a:r>
            <a:r>
              <a:rPr lang="en-US" b="1" dirty="0">
                <a:solidFill>
                  <a:srgbClr val="0070C0"/>
                </a:solidFill>
              </a:rPr>
              <a:t> (u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REL)</a:t>
            </a:r>
          </a:p>
          <a:p>
            <a:pPr>
              <a:buFontTx/>
              <a:buChar char="-"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Nedostaci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široka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upotreba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samo</a:t>
            </a:r>
            <a:r>
              <a:rPr lang="en-US" b="1" dirty="0">
                <a:solidFill>
                  <a:srgbClr val="0070C0"/>
                </a:solidFill>
              </a:rPr>
              <a:t> u SAD, J. </a:t>
            </a:r>
            <a:r>
              <a:rPr lang="en-US" b="1" dirty="0" err="1">
                <a:solidFill>
                  <a:srgbClr val="0070C0"/>
                </a:solidFill>
              </a:rPr>
              <a:t>Koreji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Japanu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Potreban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uređaj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postiže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struju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inertnom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gasu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netopljivom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elektrodom</a:t>
            </a:r>
            <a:r>
              <a:rPr lang="en-US" sz="2000" b="1" dirty="0">
                <a:solidFill>
                  <a:srgbClr val="FF0000"/>
                </a:solidFill>
              </a:rPr>
              <a:t> (TIG)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Elektroda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netopljiva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volframa</a:t>
            </a:r>
            <a:r>
              <a:rPr lang="en-US" b="1" dirty="0">
                <a:solidFill>
                  <a:srgbClr val="0070C0"/>
                </a:solidFill>
              </a:rPr>
              <a:t>), </a:t>
            </a:r>
            <a:r>
              <a:rPr lang="en-US" b="1" dirty="0" err="1">
                <a:solidFill>
                  <a:srgbClr val="0070C0"/>
                </a:solidFill>
              </a:rPr>
              <a:t>luk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uspostavlja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između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, a </a:t>
            </a:r>
            <a:r>
              <a:rPr lang="en-US" b="1" dirty="0" err="1">
                <a:solidFill>
                  <a:srgbClr val="0070C0"/>
                </a:solidFill>
              </a:rPr>
              <a:t>dodatni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dodaje</a:t>
            </a:r>
            <a:r>
              <a:rPr lang="en-US" b="1" dirty="0">
                <a:solidFill>
                  <a:srgbClr val="0070C0"/>
                </a:solidFill>
              </a:rPr>
              <a:t> u el.luk. (</a:t>
            </a:r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dodatnog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štiti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zonu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sprečava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prodor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atmosferskih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gasova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62"/>
          <a:stretch>
            <a:fillRect/>
          </a:stretch>
        </p:blipFill>
        <p:spPr bwMode="auto">
          <a:xfrm>
            <a:off x="2510790" y="3048000"/>
            <a:ext cx="640461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16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Uticaj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zavarivanja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-   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TIG je </a:t>
            </a:r>
            <a:r>
              <a:rPr lang="en-US" b="1" dirty="0" err="1">
                <a:solidFill>
                  <a:srgbClr val="0070C0"/>
                </a:solidFill>
              </a:rPr>
              <a:t>izvor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izuzetno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koncentrisan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mnogo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malom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prostoru</a:t>
            </a:r>
            <a:r>
              <a:rPr lang="en-US" b="1" dirty="0">
                <a:solidFill>
                  <a:srgbClr val="0070C0"/>
                </a:solidFill>
              </a:rPr>
              <a:t>), a </a:t>
            </a:r>
            <a:r>
              <a:rPr lang="en-US" b="1" dirty="0" err="1">
                <a:solidFill>
                  <a:srgbClr val="0070C0"/>
                </a:solidFill>
              </a:rPr>
              <a:t>elektroda</a:t>
            </a:r>
            <a:r>
              <a:rPr lang="en-US" b="1" dirty="0">
                <a:solidFill>
                  <a:srgbClr val="0070C0"/>
                </a:solidFill>
              </a:rPr>
              <a:t> se ne </a:t>
            </a:r>
            <a:r>
              <a:rPr lang="en-US" b="1" dirty="0" err="1">
                <a:solidFill>
                  <a:srgbClr val="0070C0"/>
                </a:solidFill>
              </a:rPr>
              <a:t>topi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malo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jona</a:t>
            </a:r>
            <a:r>
              <a:rPr lang="en-US" b="1" dirty="0">
                <a:solidFill>
                  <a:srgbClr val="0070C0"/>
                </a:solidFill>
              </a:rPr>
              <a:t>), pa je </a:t>
            </a:r>
            <a:r>
              <a:rPr lang="en-US" b="1" dirty="0" err="1">
                <a:solidFill>
                  <a:srgbClr val="0070C0"/>
                </a:solidFill>
              </a:rPr>
              <a:t>najveći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jednosmerne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prave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polarnosti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1143000" y="2286000"/>
            <a:ext cx="6781800" cy="2895600"/>
            <a:chOff x="1143000" y="3352800"/>
            <a:chExt cx="6781800" cy="2895600"/>
          </a:xfrm>
        </p:grpSpPr>
        <p:sp>
          <p:nvSpPr>
            <p:cNvPr id="25" name="Down Arrow 24"/>
            <p:cNvSpPr/>
            <p:nvPr/>
          </p:nvSpPr>
          <p:spPr>
            <a:xfrm>
              <a:off x="6400800" y="5029200"/>
              <a:ext cx="457200" cy="152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 flipV="1">
              <a:off x="6400800" y="4800600"/>
              <a:ext cx="457200" cy="152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0"/>
            <p:cNvGrpSpPr/>
            <p:nvPr/>
          </p:nvGrpSpPr>
          <p:grpSpPr>
            <a:xfrm>
              <a:off x="1143000" y="3352800"/>
              <a:ext cx="6781800" cy="2895600"/>
              <a:chOff x="1143000" y="3657600"/>
              <a:chExt cx="6781800" cy="2895600"/>
            </a:xfrm>
          </p:grpSpPr>
          <p:grpSp>
            <p:nvGrpSpPr>
              <p:cNvPr id="7" name="Group 12"/>
              <p:cNvGrpSpPr/>
              <p:nvPr/>
            </p:nvGrpSpPr>
            <p:grpSpPr>
              <a:xfrm>
                <a:off x="1143000" y="3657600"/>
                <a:ext cx="6781800" cy="2895600"/>
                <a:chOff x="1143000" y="3352800"/>
                <a:chExt cx="6781800" cy="289560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55637" t="48958" r="10981" b="45509"/>
                <a:stretch>
                  <a:fillRect/>
                </a:stretch>
              </p:blipFill>
              <p:spPr bwMode="auto">
                <a:xfrm>
                  <a:off x="1143000" y="5616324"/>
                  <a:ext cx="6781800" cy="6320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8" name="Group 10"/>
                <p:cNvGrpSpPr/>
                <p:nvPr/>
              </p:nvGrpSpPr>
              <p:grpSpPr>
                <a:xfrm>
                  <a:off x="1168400" y="3352800"/>
                  <a:ext cx="6756400" cy="1177119"/>
                  <a:chOff x="1524000" y="3886200"/>
                  <a:chExt cx="6756400" cy="1177119"/>
                </a:xfrm>
              </p:grpSpPr>
              <p:pic>
                <p:nvPicPr>
                  <p:cNvPr id="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55637" t="36458" r="10981" b="54167"/>
                  <a:stretch>
                    <a:fillRect/>
                  </a:stretch>
                </p:blipFill>
                <p:spPr bwMode="auto">
                  <a:xfrm>
                    <a:off x="1524000" y="3886200"/>
                    <a:ext cx="6756400" cy="1066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6" name="Freeform 5"/>
                  <p:cNvSpPr/>
                  <p:nvPr/>
                </p:nvSpPr>
                <p:spPr>
                  <a:xfrm>
                    <a:off x="2129051" y="4722125"/>
                    <a:ext cx="1009934" cy="341194"/>
                  </a:xfrm>
                  <a:custGeom>
                    <a:avLst/>
                    <a:gdLst>
                      <a:gd name="connsiteX0" fmla="*/ 436728 w 1009934"/>
                      <a:gd name="connsiteY0" fmla="*/ 13648 h 341194"/>
                      <a:gd name="connsiteX1" fmla="*/ 450376 w 1009934"/>
                      <a:gd name="connsiteY1" fmla="*/ 122830 h 341194"/>
                      <a:gd name="connsiteX2" fmla="*/ 504967 w 1009934"/>
                      <a:gd name="connsiteY2" fmla="*/ 259308 h 341194"/>
                      <a:gd name="connsiteX3" fmla="*/ 504967 w 1009934"/>
                      <a:gd name="connsiteY3" fmla="*/ 259308 h 341194"/>
                      <a:gd name="connsiteX4" fmla="*/ 655092 w 1009934"/>
                      <a:gd name="connsiteY4" fmla="*/ 163774 h 341194"/>
                      <a:gd name="connsiteX5" fmla="*/ 655092 w 1009934"/>
                      <a:gd name="connsiteY5" fmla="*/ 0 h 341194"/>
                      <a:gd name="connsiteX6" fmla="*/ 900752 w 1009934"/>
                      <a:gd name="connsiteY6" fmla="*/ 0 h 341194"/>
                      <a:gd name="connsiteX7" fmla="*/ 1009934 w 1009934"/>
                      <a:gd name="connsiteY7" fmla="*/ 232012 h 341194"/>
                      <a:gd name="connsiteX8" fmla="*/ 518615 w 1009934"/>
                      <a:gd name="connsiteY8" fmla="*/ 341194 h 341194"/>
                      <a:gd name="connsiteX9" fmla="*/ 0 w 1009934"/>
                      <a:gd name="connsiteY9" fmla="*/ 272956 h 341194"/>
                      <a:gd name="connsiteX10" fmla="*/ 68239 w 1009934"/>
                      <a:gd name="connsiteY10" fmla="*/ 68239 h 341194"/>
                      <a:gd name="connsiteX11" fmla="*/ 191068 w 1009934"/>
                      <a:gd name="connsiteY11" fmla="*/ 95535 h 341194"/>
                      <a:gd name="connsiteX12" fmla="*/ 436728 w 1009934"/>
                      <a:gd name="connsiteY12" fmla="*/ 13648 h 341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09934" h="341194">
                        <a:moveTo>
                          <a:pt x="436728" y="13648"/>
                        </a:moveTo>
                        <a:lnTo>
                          <a:pt x="450376" y="122830"/>
                        </a:lnTo>
                        <a:lnTo>
                          <a:pt x="504967" y="259308"/>
                        </a:lnTo>
                        <a:lnTo>
                          <a:pt x="504967" y="259308"/>
                        </a:lnTo>
                        <a:lnTo>
                          <a:pt x="655092" y="163774"/>
                        </a:lnTo>
                        <a:lnTo>
                          <a:pt x="655092" y="0"/>
                        </a:lnTo>
                        <a:lnTo>
                          <a:pt x="900752" y="0"/>
                        </a:lnTo>
                        <a:lnTo>
                          <a:pt x="1009934" y="232012"/>
                        </a:lnTo>
                        <a:lnTo>
                          <a:pt x="518615" y="341194"/>
                        </a:lnTo>
                        <a:lnTo>
                          <a:pt x="0" y="272956"/>
                        </a:lnTo>
                        <a:lnTo>
                          <a:pt x="68239" y="68239"/>
                        </a:lnTo>
                        <a:lnTo>
                          <a:pt x="191068" y="95535"/>
                        </a:lnTo>
                        <a:lnTo>
                          <a:pt x="436728" y="136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6310324" y="4732934"/>
                    <a:ext cx="1026822" cy="299924"/>
                  </a:xfrm>
                  <a:custGeom>
                    <a:avLst/>
                    <a:gdLst>
                      <a:gd name="connsiteX0" fmla="*/ 522073 w 1026822"/>
                      <a:gd name="connsiteY0" fmla="*/ 43892 h 299924"/>
                      <a:gd name="connsiteX1" fmla="*/ 522073 w 1026822"/>
                      <a:gd name="connsiteY1" fmla="*/ 175565 h 299924"/>
                      <a:gd name="connsiteX2" fmla="*/ 558649 w 1026822"/>
                      <a:gd name="connsiteY2" fmla="*/ 241402 h 299924"/>
                      <a:gd name="connsiteX3" fmla="*/ 631801 w 1026822"/>
                      <a:gd name="connsiteY3" fmla="*/ 241402 h 299924"/>
                      <a:gd name="connsiteX4" fmla="*/ 683007 w 1026822"/>
                      <a:gd name="connsiteY4" fmla="*/ 146304 h 299924"/>
                      <a:gd name="connsiteX5" fmla="*/ 697638 w 1026822"/>
                      <a:gd name="connsiteY5" fmla="*/ 7316 h 299924"/>
                      <a:gd name="connsiteX6" fmla="*/ 946354 w 1026822"/>
                      <a:gd name="connsiteY6" fmla="*/ 0 h 299924"/>
                      <a:gd name="connsiteX7" fmla="*/ 1026822 w 1026822"/>
                      <a:gd name="connsiteY7" fmla="*/ 182880 h 299924"/>
                      <a:gd name="connsiteX8" fmla="*/ 1012191 w 1026822"/>
                      <a:gd name="connsiteY8" fmla="*/ 248717 h 299924"/>
                      <a:gd name="connsiteX9" fmla="*/ 617170 w 1026822"/>
                      <a:gd name="connsiteY9" fmla="*/ 299924 h 299924"/>
                      <a:gd name="connsiteX10" fmla="*/ 61215 w 1026822"/>
                      <a:gd name="connsiteY10" fmla="*/ 256032 h 299924"/>
                      <a:gd name="connsiteX11" fmla="*/ 53900 w 1026822"/>
                      <a:gd name="connsiteY11" fmla="*/ 117044 h 299924"/>
                      <a:gd name="connsiteX12" fmla="*/ 178258 w 1026822"/>
                      <a:gd name="connsiteY12" fmla="*/ 43892 h 299924"/>
                      <a:gd name="connsiteX13" fmla="*/ 522073 w 1026822"/>
                      <a:gd name="connsiteY13" fmla="*/ 43892 h 299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026822" h="299924">
                        <a:moveTo>
                          <a:pt x="522073" y="43892"/>
                        </a:moveTo>
                        <a:lnTo>
                          <a:pt x="522073" y="175565"/>
                        </a:lnTo>
                        <a:lnTo>
                          <a:pt x="558649" y="241402"/>
                        </a:lnTo>
                        <a:lnTo>
                          <a:pt x="631801" y="241402"/>
                        </a:lnTo>
                        <a:lnTo>
                          <a:pt x="683007" y="146304"/>
                        </a:lnTo>
                        <a:lnTo>
                          <a:pt x="697638" y="7316"/>
                        </a:lnTo>
                        <a:lnTo>
                          <a:pt x="946354" y="0"/>
                        </a:lnTo>
                        <a:lnTo>
                          <a:pt x="1026822" y="182880"/>
                        </a:lnTo>
                        <a:lnTo>
                          <a:pt x="1012191" y="248717"/>
                        </a:lnTo>
                        <a:lnTo>
                          <a:pt x="617170" y="299924"/>
                        </a:lnTo>
                        <a:lnTo>
                          <a:pt x="61215" y="256032"/>
                        </a:lnTo>
                        <a:cubicBezTo>
                          <a:pt x="46330" y="114619"/>
                          <a:pt x="0" y="117044"/>
                          <a:pt x="53900" y="117044"/>
                        </a:cubicBezTo>
                        <a:lnTo>
                          <a:pt x="178258" y="43892"/>
                        </a:lnTo>
                        <a:lnTo>
                          <a:pt x="522073" y="438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4272077" y="4718304"/>
                    <a:ext cx="885139" cy="314554"/>
                  </a:xfrm>
                  <a:custGeom>
                    <a:avLst/>
                    <a:gdLst>
                      <a:gd name="connsiteX0" fmla="*/ 395021 w 885139"/>
                      <a:gd name="connsiteY0" fmla="*/ 14630 h 314554"/>
                      <a:gd name="connsiteX1" fmla="*/ 409651 w 885139"/>
                      <a:gd name="connsiteY1" fmla="*/ 212141 h 314554"/>
                      <a:gd name="connsiteX2" fmla="*/ 431597 w 885139"/>
                      <a:gd name="connsiteY2" fmla="*/ 263347 h 314554"/>
                      <a:gd name="connsiteX3" fmla="*/ 512064 w 885139"/>
                      <a:gd name="connsiteY3" fmla="*/ 256032 h 314554"/>
                      <a:gd name="connsiteX4" fmla="*/ 555955 w 885139"/>
                      <a:gd name="connsiteY4" fmla="*/ 160934 h 314554"/>
                      <a:gd name="connsiteX5" fmla="*/ 570585 w 885139"/>
                      <a:gd name="connsiteY5" fmla="*/ 7315 h 314554"/>
                      <a:gd name="connsiteX6" fmla="*/ 790041 w 885139"/>
                      <a:gd name="connsiteY6" fmla="*/ 0 h 314554"/>
                      <a:gd name="connsiteX7" fmla="*/ 885139 w 885139"/>
                      <a:gd name="connsiteY7" fmla="*/ 277978 h 314554"/>
                      <a:gd name="connsiteX8" fmla="*/ 438912 w 885139"/>
                      <a:gd name="connsiteY8" fmla="*/ 314554 h 314554"/>
                      <a:gd name="connsiteX9" fmla="*/ 0 w 885139"/>
                      <a:gd name="connsiteY9" fmla="*/ 263347 h 314554"/>
                      <a:gd name="connsiteX10" fmla="*/ 29261 w 885139"/>
                      <a:gd name="connsiteY10" fmla="*/ 95098 h 314554"/>
                      <a:gd name="connsiteX11" fmla="*/ 80467 w 885139"/>
                      <a:gd name="connsiteY11" fmla="*/ 36576 h 314554"/>
                      <a:gd name="connsiteX12" fmla="*/ 395021 w 885139"/>
                      <a:gd name="connsiteY12" fmla="*/ 14630 h 314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85139" h="314554">
                        <a:moveTo>
                          <a:pt x="395021" y="14630"/>
                        </a:moveTo>
                        <a:lnTo>
                          <a:pt x="409651" y="212141"/>
                        </a:lnTo>
                        <a:lnTo>
                          <a:pt x="431597" y="263347"/>
                        </a:lnTo>
                        <a:lnTo>
                          <a:pt x="512064" y="256032"/>
                        </a:lnTo>
                        <a:cubicBezTo>
                          <a:pt x="557046" y="166069"/>
                          <a:pt x="555955" y="200964"/>
                          <a:pt x="555955" y="160934"/>
                        </a:cubicBezTo>
                        <a:lnTo>
                          <a:pt x="570585" y="7315"/>
                        </a:lnTo>
                        <a:lnTo>
                          <a:pt x="790041" y="0"/>
                        </a:lnTo>
                        <a:lnTo>
                          <a:pt x="885139" y="277978"/>
                        </a:lnTo>
                        <a:lnTo>
                          <a:pt x="438912" y="314554"/>
                        </a:lnTo>
                        <a:lnTo>
                          <a:pt x="0" y="263347"/>
                        </a:lnTo>
                        <a:lnTo>
                          <a:pt x="29261" y="95098"/>
                        </a:lnTo>
                        <a:lnTo>
                          <a:pt x="80467" y="36576"/>
                        </a:lnTo>
                        <a:lnTo>
                          <a:pt x="395021" y="146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4" name="Down Arrow 13"/>
              <p:cNvSpPr/>
              <p:nvPr/>
            </p:nvSpPr>
            <p:spPr>
              <a:xfrm>
                <a:off x="1905000" y="5257800"/>
                <a:ext cx="762000" cy="60960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4114800" y="5257800"/>
                <a:ext cx="457200" cy="1524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wn Arrow 16"/>
              <p:cNvSpPr/>
              <p:nvPr/>
            </p:nvSpPr>
            <p:spPr>
              <a:xfrm flipV="1">
                <a:off x="2057400" y="5105400"/>
                <a:ext cx="457200" cy="1524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 flipV="1">
                <a:off x="4114800" y="4724400"/>
                <a:ext cx="457200" cy="533400"/>
              </a:xfrm>
              <a:prstGeom prst="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Up-Down Arrow 18"/>
              <p:cNvSpPr/>
              <p:nvPr/>
            </p:nvSpPr>
            <p:spPr>
              <a:xfrm>
                <a:off x="6248400" y="4800600"/>
                <a:ext cx="457200" cy="10668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-152400" y="5232737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Jednosmerna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struja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direktna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polarnost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dirty="0" err="1">
                <a:solidFill>
                  <a:srgbClr val="0070C0"/>
                </a:solidFill>
              </a:rPr>
              <a:t>čelici</a:t>
            </a:r>
            <a:r>
              <a:rPr lang="en-US" sz="2000" b="1" dirty="0">
                <a:solidFill>
                  <a:srgbClr val="0070C0"/>
                </a:solidFill>
              </a:rPr>
              <a:t>., </a:t>
            </a:r>
            <a:r>
              <a:rPr lang="en-US" sz="2000" b="1" dirty="0" err="1">
                <a:solidFill>
                  <a:srgbClr val="0070C0"/>
                </a:solidFill>
              </a:rPr>
              <a:t>leg.Ni</a:t>
            </a:r>
            <a:r>
              <a:rPr lang="en-US" sz="2000" b="1" dirty="0">
                <a:solidFill>
                  <a:srgbClr val="0070C0"/>
                </a:solidFill>
              </a:rPr>
              <a:t>, Cu, Ti,…), </a:t>
            </a:r>
            <a:r>
              <a:rPr lang="en-US" sz="2000" b="1" dirty="0" err="1">
                <a:solidFill>
                  <a:srgbClr val="0070C0"/>
                </a:solidFill>
              </a:rPr>
              <a:t>najveći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uvar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5029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70C0"/>
                </a:solidFill>
              </a:rPr>
              <a:t>Jednosmerna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struja</a:t>
            </a:r>
            <a:r>
              <a:rPr lang="en-US" sz="2000" b="1" i="1" dirty="0">
                <a:solidFill>
                  <a:srgbClr val="0070C0"/>
                </a:solidFill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</a:rPr>
              <a:t>indirektna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polarnost</a:t>
            </a:r>
            <a:r>
              <a:rPr lang="en-US" sz="2000" b="1" i="1" dirty="0">
                <a:solidFill>
                  <a:srgbClr val="0070C0"/>
                </a:solidFill>
              </a:rPr>
              <a:t> – </a:t>
            </a:r>
            <a:r>
              <a:rPr lang="en-US" sz="2000" b="1" i="1" dirty="0" err="1">
                <a:solidFill>
                  <a:srgbClr val="0070C0"/>
                </a:solidFill>
              </a:rPr>
              <a:t>postoji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efekat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katodnog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čišćenja</a:t>
            </a:r>
            <a:r>
              <a:rPr lang="en-US" sz="2000" b="1" i="1" dirty="0">
                <a:solidFill>
                  <a:srgbClr val="0070C0"/>
                </a:solidFill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</a:rPr>
              <a:t>najmanji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uvar</a:t>
            </a:r>
            <a:r>
              <a:rPr lang="en-US" sz="2000" b="1" i="1" dirty="0">
                <a:solidFill>
                  <a:srgbClr val="0070C0"/>
                </a:solidFill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</a:rPr>
              <a:t>umesto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nje</a:t>
            </a:r>
            <a:r>
              <a:rPr lang="en-US" sz="2000" b="1" i="1" dirty="0">
                <a:solidFill>
                  <a:srgbClr val="0070C0"/>
                </a:solidFill>
              </a:rPr>
              <a:t> se </a:t>
            </a:r>
            <a:r>
              <a:rPr lang="en-US" sz="2000" b="1" i="1" dirty="0" err="1">
                <a:solidFill>
                  <a:srgbClr val="0070C0"/>
                </a:solidFill>
              </a:rPr>
              <a:t>koristi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naizm</a:t>
            </a:r>
            <a:r>
              <a:rPr lang="en-US" sz="2000" b="1" i="1" dirty="0">
                <a:solidFill>
                  <a:srgbClr val="0070C0"/>
                </a:solidFill>
              </a:rPr>
              <a:t> str.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38800" y="51816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Naizmenična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struja</a:t>
            </a:r>
            <a:r>
              <a:rPr lang="en-US" sz="2000" b="1" dirty="0">
                <a:solidFill>
                  <a:srgbClr val="0070C0"/>
                </a:solidFill>
              </a:rPr>
              <a:t> – </a:t>
            </a:r>
            <a:r>
              <a:rPr lang="en-US" sz="2000" b="1" dirty="0" err="1">
                <a:solidFill>
                  <a:srgbClr val="0070C0"/>
                </a:solidFill>
              </a:rPr>
              <a:t>postoji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efekat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katodnog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ćišćenja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veći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uvar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nego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kod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jed.str.indirektne</a:t>
            </a:r>
            <a:r>
              <a:rPr lang="en-US" sz="2000" b="1" dirty="0">
                <a:solidFill>
                  <a:srgbClr val="0070C0"/>
                </a:solidFill>
              </a:rPr>
              <a:t> polar. (</a:t>
            </a:r>
            <a:r>
              <a:rPr lang="en-US" sz="2000" b="1" dirty="0" err="1">
                <a:solidFill>
                  <a:srgbClr val="0070C0"/>
                </a:solidFill>
              </a:rPr>
              <a:t>legure</a:t>
            </a:r>
            <a:r>
              <a:rPr lang="en-US" sz="2000" b="1" dirty="0">
                <a:solidFill>
                  <a:srgbClr val="0070C0"/>
                </a:solidFill>
              </a:rPr>
              <a:t> Al, Mg – </a:t>
            </a:r>
            <a:r>
              <a:rPr lang="en-US" sz="2000" b="1" dirty="0" err="1">
                <a:solidFill>
                  <a:srgbClr val="0070C0"/>
                </a:solidFill>
              </a:rPr>
              <a:t>imaju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tvrde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okside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površini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106</TotalTime>
  <Words>647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Droplet</vt:lpstr>
      <vt:lpstr>PowerPoint Presentation</vt:lpstr>
      <vt:lpstr>Punjena žica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u inertnom gasu sa netopljivom elektrodom (TIG)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Dragan</cp:lastModifiedBy>
  <cp:revision>14</cp:revision>
  <dcterms:created xsi:type="dcterms:W3CDTF">2015-04-25T20:13:00Z</dcterms:created>
  <dcterms:modified xsi:type="dcterms:W3CDTF">2022-10-03T11:19:32Z</dcterms:modified>
</cp:coreProperties>
</file>