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4" r:id="rId2"/>
    <p:sldId id="257" r:id="rId3"/>
    <p:sldId id="259" r:id="rId4"/>
    <p:sldId id="260" r:id="rId5"/>
    <p:sldId id="264" r:id="rId6"/>
    <p:sldId id="289" r:id="rId7"/>
    <p:sldId id="292" r:id="rId8"/>
    <p:sldId id="282" r:id="rId9"/>
    <p:sldId id="265" r:id="rId10"/>
    <p:sldId id="266" r:id="rId11"/>
    <p:sldId id="261" r:id="rId12"/>
    <p:sldId id="268" r:id="rId13"/>
    <p:sldId id="274" r:id="rId14"/>
    <p:sldId id="281" r:id="rId15"/>
    <p:sldId id="290" r:id="rId16"/>
    <p:sldId id="293" r:id="rId17"/>
    <p:sldId id="303" r:id="rId18"/>
    <p:sldId id="306" r:id="rId19"/>
    <p:sldId id="307" r:id="rId20"/>
    <p:sldId id="308" r:id="rId21"/>
    <p:sldId id="309" r:id="rId22"/>
    <p:sldId id="310" r:id="rId23"/>
    <p:sldId id="304" r:id="rId24"/>
    <p:sldId id="311" r:id="rId25"/>
    <p:sldId id="305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4210-D01D-482E-822E-0E4B9FD9A7F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630F-7AC4-4E71-B02C-559E34A880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472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4210-D01D-482E-822E-0E4B9FD9A7F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630F-7AC4-4E71-B02C-559E34A880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215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4210-D01D-482E-822E-0E4B9FD9A7F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630F-7AC4-4E71-B02C-559E34A880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88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4210-D01D-482E-822E-0E4B9FD9A7F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630F-7AC4-4E71-B02C-559E34A880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9423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4210-D01D-482E-822E-0E4B9FD9A7F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630F-7AC4-4E71-B02C-559E34A880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307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4210-D01D-482E-822E-0E4B9FD9A7F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630F-7AC4-4E71-B02C-559E34A880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462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4210-D01D-482E-822E-0E4B9FD9A7F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630F-7AC4-4E71-B02C-559E34A880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24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4210-D01D-482E-822E-0E4B9FD9A7F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630F-7AC4-4E71-B02C-559E34A880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2989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4210-D01D-482E-822E-0E4B9FD9A7F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630F-7AC4-4E71-B02C-559E34A880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268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4210-D01D-482E-822E-0E4B9FD9A7F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630F-7AC4-4E71-B02C-559E34A880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85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4210-D01D-482E-822E-0E4B9FD9A7F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630F-7AC4-4E71-B02C-559E34A880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561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4210-D01D-482E-822E-0E4B9FD9A7F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630F-7AC4-4E71-B02C-559E34A880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981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4210-D01D-482E-822E-0E4B9FD9A7F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630F-7AC4-4E71-B02C-559E34A880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504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4210-D01D-482E-822E-0E4B9FD9A7F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630F-7AC4-4E71-B02C-559E34A880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377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4210-D01D-482E-822E-0E4B9FD9A7F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630F-7AC4-4E71-B02C-559E34A880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1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4210-D01D-482E-822E-0E4B9FD9A7F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630F-7AC4-4E71-B02C-559E34A880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44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4210-D01D-482E-822E-0E4B9FD9A7F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630F-7AC4-4E71-B02C-559E34A880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097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4210-D01D-482E-822E-0E4B9FD9A7F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630F-7AC4-4E71-B02C-559E34A880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65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CDB4210-D01D-482E-822E-0E4B9FD9A7F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1E7630F-7AC4-4E71-B02C-559E34A880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15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1C521C-7D25-41D4-5D6E-24C053D0D02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tIns="0" bIns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2388">
              <a:spcBef>
                <a:spcPts val="600"/>
              </a:spcBef>
              <a:spcAft>
                <a:spcPts val="600"/>
              </a:spcAft>
              <a:tabLst>
                <a:tab pos="862013" algn="l"/>
              </a:tabLst>
            </a:pPr>
            <a:r>
              <a:rPr lang="en-US" altLang="en-US" sz="2000" b="1" dirty="0">
                <a:latin typeface="Times New Roman" panose="02020603050405020304" pitchFamily="18" charset="0"/>
              </a:rPr>
              <a:t/>
            </a:r>
            <a:br>
              <a:rPr lang="en-US" altLang="en-US" sz="2000" b="1" dirty="0">
                <a:latin typeface="Times New Roman" panose="02020603050405020304" pitchFamily="18" charset="0"/>
              </a:rPr>
            </a:br>
            <a:r>
              <a:rPr lang="en-US" altLang="en-US" sz="2000" b="1" dirty="0">
                <a:latin typeface="Times New Roman" panose="02020603050405020304" pitchFamily="18" charset="0"/>
              </a:rPr>
              <a:t/>
            </a:r>
            <a:br>
              <a:rPr lang="en-US" altLang="en-US" sz="2000" b="1" dirty="0">
                <a:latin typeface="Times New Roman" panose="02020603050405020304" pitchFamily="18" charset="0"/>
              </a:rPr>
            </a:br>
            <a:r>
              <a:rPr lang="en-US" altLang="en-US" sz="2000" b="1" dirty="0">
                <a:latin typeface="Times New Roman" panose="02020603050405020304" pitchFamily="18" charset="0"/>
              </a:rPr>
              <a:t/>
            </a:r>
            <a:br>
              <a:rPr lang="en-US" altLang="en-US" sz="2000" b="1" dirty="0">
                <a:latin typeface="Times New Roman" panose="02020603050405020304" pitchFamily="18" charset="0"/>
              </a:rPr>
            </a:br>
            <a:r>
              <a:rPr lang="en-US" altLang="en-US" sz="2000" b="1" dirty="0">
                <a:latin typeface="Times New Roman" panose="02020603050405020304" pitchFamily="18" charset="0"/>
              </a:rPr>
              <a:t/>
            </a:r>
            <a:br>
              <a:rPr lang="en-US" altLang="en-US" sz="2000" b="1" dirty="0">
                <a:latin typeface="Times New Roman" panose="02020603050405020304" pitchFamily="18" charset="0"/>
              </a:rPr>
            </a:br>
            <a:r>
              <a:rPr lang="en-US" altLang="en-US" sz="2000" b="1" dirty="0">
                <a:latin typeface="Times New Roman" panose="02020603050405020304" pitchFamily="18" charset="0"/>
              </a:rPr>
              <a:t/>
            </a:r>
            <a:br>
              <a:rPr lang="en-US" altLang="en-US" sz="2000" b="1" dirty="0">
                <a:latin typeface="Times New Roman" panose="02020603050405020304" pitchFamily="18" charset="0"/>
              </a:rPr>
            </a:br>
            <a:r>
              <a:rPr lang="sr-Latn-RS" altLang="en-US" sz="2000" b="1" dirty="0">
                <a:latin typeface="Times New Roman" panose="02020603050405020304" pitchFamily="18" charset="0"/>
              </a:rPr>
              <a:t/>
            </a:r>
            <a:br>
              <a:rPr lang="sr-Latn-RS" altLang="en-US" sz="2000" b="1" dirty="0">
                <a:latin typeface="Times New Roman" panose="02020603050405020304" pitchFamily="18" charset="0"/>
              </a:rPr>
            </a:br>
            <a:r>
              <a:rPr lang="sr-Latn-RS" altLang="en-US" sz="2000" b="1" dirty="0">
                <a:latin typeface="Times New Roman" panose="02020603050405020304" pitchFamily="18" charset="0"/>
              </a:rPr>
              <a:t/>
            </a:r>
            <a:br>
              <a:rPr lang="sr-Latn-RS" altLang="en-US" sz="2000" b="1" dirty="0">
                <a:latin typeface="Times New Roman" panose="02020603050405020304" pitchFamily="18" charset="0"/>
              </a:rPr>
            </a:br>
            <a:r>
              <a:rPr lang="sr-Latn-RS" altLang="en-US" sz="2000" b="1" dirty="0">
                <a:latin typeface="Times New Roman" panose="02020603050405020304" pitchFamily="18" charset="0"/>
              </a:rPr>
              <a:t/>
            </a:r>
            <a:br>
              <a:rPr lang="sr-Latn-RS" altLang="en-US" sz="2000" b="1" dirty="0">
                <a:latin typeface="Times New Roman" panose="02020603050405020304" pitchFamily="18" charset="0"/>
              </a:rPr>
            </a:br>
            <a:r>
              <a:rPr lang="sr-Latn-RS" altLang="en-US" sz="2000" b="1" dirty="0">
                <a:latin typeface="Times New Roman" panose="02020603050405020304" pitchFamily="18" charset="0"/>
              </a:rPr>
              <a:t>FAKULTET TEHNIČKIH NAUKA</a:t>
            </a:r>
            <a:br>
              <a:rPr lang="sr-Latn-RS" altLang="en-US" sz="2000" b="1" dirty="0">
                <a:latin typeface="Times New Roman" panose="02020603050405020304" pitchFamily="18" charset="0"/>
              </a:rPr>
            </a:br>
            <a:r>
              <a:rPr lang="sr-Latn-RS" altLang="en-US" sz="2000" b="1" dirty="0">
                <a:latin typeface="Times New Roman" panose="02020603050405020304" pitchFamily="18" charset="0"/>
              </a:rPr>
              <a:t>KOSOVSKA MITROVICA</a:t>
            </a:r>
            <a:r>
              <a:rPr lang="sr-Latn-RS" altLang="en-US" sz="700" b="1" dirty="0">
                <a:latin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sr-Latn-RS" altLang="en-US" sz="700" b="1" dirty="0">
                <a:latin typeface="Times New Roman" panose="02020603050405020304" pitchFamily="18" charset="0"/>
                <a:cs typeface="Arial" panose="020B0604020202020204" pitchFamily="34" charset="0"/>
              </a:rPr>
            </a:br>
            <a:r>
              <a:rPr lang="sr-Latn-RS" alt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sr-Latn-RS" alt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</a:br>
            <a:r>
              <a:rPr lang="sr-Latn-R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 MAG POSTUPCI ZAVARIVANJA</a:t>
            </a:r>
          </a:p>
          <a:p>
            <a:pPr marL="52388">
              <a:spcBef>
                <a:spcPts val="600"/>
              </a:spcBef>
              <a:spcAft>
                <a:spcPts val="600"/>
              </a:spcAft>
              <a:tabLst>
                <a:tab pos="862013" algn="l"/>
              </a:tabLst>
            </a:pPr>
            <a:endParaRPr lang="sr-Latn-R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388">
              <a:spcBef>
                <a:spcPts val="600"/>
              </a:spcBef>
              <a:spcAft>
                <a:spcPts val="600"/>
              </a:spcAft>
              <a:tabLst>
                <a:tab pos="862013" algn="l"/>
              </a:tabLst>
            </a:pPr>
            <a:r>
              <a:rPr lang="sr-Latn-R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Dr Ivica Čamagić</a:t>
            </a:r>
            <a:r>
              <a:rPr lang="sr-Latn-R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, vanredni profesor</a:t>
            </a:r>
            <a:r>
              <a:rPr lang="sr-Latn-R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sr-Latn-R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</a:br>
            <a:r>
              <a:rPr lang="sr-Latn-R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Dr Živče Šarkoćević</a:t>
            </a:r>
            <a:r>
              <a:rPr lang="sr-Latn-R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, vanredni profesor</a:t>
            </a:r>
            <a:r>
              <a:rPr lang="en-US" altLang="en-US" sz="3000" dirty="0">
                <a:latin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altLang="en-US" sz="3000" dirty="0">
                <a:latin typeface="Times New Roman" panose="02020603050405020304" pitchFamily="18" charset="0"/>
                <a:cs typeface="Arial" panose="020B0604020202020204" pitchFamily="34" charset="0"/>
              </a:rPr>
            </a:br>
            <a:r>
              <a:rPr lang="sr-Latn-RS" altLang="en-US" sz="1500" b="1" dirty="0">
                <a:latin typeface="Times New Roman" panose="02020603050405020304" pitchFamily="18" charset="0"/>
              </a:rPr>
              <a:t> </a:t>
            </a:r>
            <a:r>
              <a:rPr lang="sr-Latn-RS" altLang="en-US" sz="2400" dirty="0">
                <a:latin typeface="Times New Roman" panose="02020603050405020304" pitchFamily="18" charset="0"/>
              </a:rPr>
              <a:t/>
            </a:r>
            <a:br>
              <a:rPr lang="sr-Latn-RS" altLang="en-US" sz="2400" dirty="0">
                <a:latin typeface="Times New Roman" panose="02020603050405020304" pitchFamily="18" charset="0"/>
              </a:rPr>
            </a:br>
            <a:r>
              <a:rPr lang="sr-Latn-RS" altLang="en-US" sz="2400" dirty="0">
                <a:latin typeface="Times New Roman" panose="02020603050405020304" pitchFamily="18" charset="0"/>
              </a:rPr>
              <a:t>  </a:t>
            </a:r>
            <a:r>
              <a:rPr lang="sr-Latn-RS" altLang="en-US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Kosovska Mitrovica, </a:t>
            </a:r>
            <a:r>
              <a:rPr lang="sr-Latn-RS" altLang="en-US" sz="2400" b="1" dirty="0">
                <a:latin typeface="Times New Roman" panose="02020603050405020304" pitchFamily="18" charset="0"/>
              </a:rPr>
              <a:t>mart</a:t>
            </a:r>
            <a:r>
              <a:rPr lang="sr-Latn-RS" altLang="en-US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E9A2484-1FCF-6EB9-3046-E90357B39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33400"/>
            <a:ext cx="66960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2522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</a:rPr>
              <a:t>Nedostaci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err="1">
                <a:solidFill>
                  <a:srgbClr val="0070C0"/>
                </a:solidFill>
              </a:rPr>
              <a:t>Ar</a:t>
            </a:r>
            <a:r>
              <a:rPr lang="en-US" b="1" dirty="0">
                <a:solidFill>
                  <a:srgbClr val="0070C0"/>
                </a:solidFill>
              </a:rPr>
              <a:t> je </a:t>
            </a:r>
            <a:r>
              <a:rPr lang="en-US" b="1" dirty="0" err="1">
                <a:solidFill>
                  <a:srgbClr val="0070C0"/>
                </a:solidFill>
              </a:rPr>
              <a:t>relativno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skup</a:t>
            </a:r>
            <a:r>
              <a:rPr lang="en-US" b="1" dirty="0">
                <a:solidFill>
                  <a:srgbClr val="0070C0"/>
                </a:solidFill>
              </a:rPr>
              <a:t> gas (He </a:t>
            </a:r>
            <a:r>
              <a:rPr lang="en-US" b="1" dirty="0" err="1">
                <a:solidFill>
                  <a:srgbClr val="0070C0"/>
                </a:solidFill>
              </a:rPr>
              <a:t>još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skuplji</a:t>
            </a:r>
            <a:r>
              <a:rPr lang="en-US" b="1" dirty="0">
                <a:solidFill>
                  <a:srgbClr val="0070C0"/>
                </a:solidFill>
              </a:rPr>
              <a:t>) – </a:t>
            </a:r>
            <a:r>
              <a:rPr lang="en-US" b="1" dirty="0" err="1">
                <a:solidFill>
                  <a:srgbClr val="0070C0"/>
                </a:solidFill>
              </a:rPr>
              <a:t>za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zavarivanje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niskougljeničnih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niskolegiranih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čelika</a:t>
            </a:r>
            <a:r>
              <a:rPr lang="en-US" b="1" dirty="0">
                <a:solidFill>
                  <a:srgbClr val="0070C0"/>
                </a:solidFill>
              </a:rPr>
              <a:t> je </a:t>
            </a:r>
            <a:r>
              <a:rPr lang="en-US" b="1" dirty="0" err="1">
                <a:solidFill>
                  <a:srgbClr val="0070C0"/>
                </a:solidFill>
              </a:rPr>
              <a:t>adekvatan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jeftiniji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aktivni</a:t>
            </a:r>
            <a:r>
              <a:rPr lang="en-US" b="1" dirty="0">
                <a:solidFill>
                  <a:srgbClr val="0070C0"/>
                </a:solidFill>
              </a:rPr>
              <a:t> gas CO</a:t>
            </a:r>
            <a:r>
              <a:rPr lang="en-US" b="1" baseline="-25000" dirty="0">
                <a:solidFill>
                  <a:srgbClr val="0070C0"/>
                </a:solidFill>
              </a:rPr>
              <a:t>2</a:t>
            </a:r>
            <a:r>
              <a:rPr lang="en-US" b="1" dirty="0">
                <a:solidFill>
                  <a:srgbClr val="0070C0"/>
                </a:solidFill>
              </a:rPr>
              <a:t> (MAG </a:t>
            </a:r>
            <a:r>
              <a:rPr lang="en-US" b="1" dirty="0" err="1">
                <a:solidFill>
                  <a:srgbClr val="0070C0"/>
                </a:solidFill>
              </a:rPr>
              <a:t>postupak</a:t>
            </a:r>
            <a:r>
              <a:rPr lang="en-US" b="1" dirty="0">
                <a:solidFill>
                  <a:srgbClr val="0070C0"/>
                </a:solidFill>
              </a:rPr>
              <a:t>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err="1">
                <a:solidFill>
                  <a:srgbClr val="0070C0"/>
                </a:solidFill>
              </a:rPr>
              <a:t>Složena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obuka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zavarivača</a:t>
            </a:r>
            <a:endParaRPr lang="en-US" b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70C0"/>
                </a:solidFill>
              </a:rPr>
              <a:t>Ne </a:t>
            </a:r>
            <a:r>
              <a:rPr lang="en-US" b="1" dirty="0" err="1">
                <a:solidFill>
                  <a:srgbClr val="0070C0"/>
                </a:solidFill>
              </a:rPr>
              <a:t>koristi</a:t>
            </a:r>
            <a:r>
              <a:rPr lang="en-US" b="1" dirty="0">
                <a:solidFill>
                  <a:srgbClr val="0070C0"/>
                </a:solidFill>
              </a:rPr>
              <a:t> se </a:t>
            </a:r>
            <a:r>
              <a:rPr lang="en-US" b="1" dirty="0" err="1">
                <a:solidFill>
                  <a:srgbClr val="0070C0"/>
                </a:solidFill>
              </a:rPr>
              <a:t>za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zavarivanje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tanjih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limova</a:t>
            </a:r>
            <a:r>
              <a:rPr lang="en-US" b="1" dirty="0">
                <a:solidFill>
                  <a:srgbClr val="0070C0"/>
                </a:solidFill>
              </a:rPr>
              <a:t> – </a:t>
            </a:r>
            <a:r>
              <a:rPr lang="en-US" b="1" dirty="0" err="1">
                <a:solidFill>
                  <a:srgbClr val="0070C0"/>
                </a:solidFill>
              </a:rPr>
              <a:t>za</a:t>
            </a:r>
            <a:r>
              <a:rPr lang="en-US" b="1" dirty="0">
                <a:solidFill>
                  <a:srgbClr val="0070C0"/>
                </a:solidFill>
              </a:rPr>
              <a:t> to se </a:t>
            </a:r>
            <a:r>
              <a:rPr lang="en-US" b="1" dirty="0" err="1">
                <a:solidFill>
                  <a:srgbClr val="0070C0"/>
                </a:solidFill>
              </a:rPr>
              <a:t>koristi</a:t>
            </a:r>
            <a:r>
              <a:rPr lang="en-US" b="1" dirty="0">
                <a:solidFill>
                  <a:srgbClr val="0070C0"/>
                </a:solidFill>
              </a:rPr>
              <a:t> TIG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err="1">
                <a:solidFill>
                  <a:srgbClr val="0070C0"/>
                </a:solidFill>
              </a:rPr>
              <a:t>Pri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zavarivanju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otvorenom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vetar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može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oduva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zaštitni</a:t>
            </a:r>
            <a:r>
              <a:rPr lang="en-US" b="1" dirty="0">
                <a:solidFill>
                  <a:srgbClr val="0070C0"/>
                </a:solidFill>
              </a:rPr>
              <a:t> gas.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773338" cy="1596177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err="1">
                <a:solidFill>
                  <a:srgbClr val="FF0000"/>
                </a:solidFill>
              </a:rPr>
              <a:t>Zavarivanje</a:t>
            </a:r>
            <a:r>
              <a:rPr lang="en-US" sz="2000" b="1" dirty="0">
                <a:solidFill>
                  <a:srgbClr val="FF0000"/>
                </a:solidFill>
              </a:rPr>
              <a:t> u </a:t>
            </a:r>
            <a:r>
              <a:rPr lang="en-US" sz="2000" b="1" dirty="0" err="1">
                <a:solidFill>
                  <a:srgbClr val="FF0000"/>
                </a:solidFill>
              </a:rPr>
              <a:t>aktivnom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gasu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sa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topljivom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elektrodom</a:t>
            </a:r>
            <a:r>
              <a:rPr lang="en-US" sz="2000" b="1" dirty="0">
                <a:solidFill>
                  <a:srgbClr val="FF0000"/>
                </a:solidFill>
              </a:rPr>
              <a:t> (MAG)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3339" cy="3424107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0070C0"/>
                </a:solidFill>
              </a:rPr>
              <a:t>Elektrodna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žica</a:t>
            </a:r>
            <a:r>
              <a:rPr lang="en-US" b="1" dirty="0">
                <a:solidFill>
                  <a:srgbClr val="0070C0"/>
                </a:solidFill>
              </a:rPr>
              <a:t> se </a:t>
            </a:r>
            <a:r>
              <a:rPr lang="en-US" b="1" dirty="0" err="1">
                <a:solidFill>
                  <a:srgbClr val="0070C0"/>
                </a:solidFill>
              </a:rPr>
              <a:t>nalazi</a:t>
            </a:r>
            <a:r>
              <a:rPr lang="en-US" b="1" dirty="0">
                <a:solidFill>
                  <a:srgbClr val="0070C0"/>
                </a:solidFill>
              </a:rPr>
              <a:t> u </a:t>
            </a:r>
            <a:r>
              <a:rPr lang="en-US" b="1" dirty="0" err="1">
                <a:solidFill>
                  <a:srgbClr val="0070C0"/>
                </a:solidFill>
              </a:rPr>
              <a:t>buntu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dodaje</a:t>
            </a:r>
            <a:r>
              <a:rPr lang="en-US" b="1" dirty="0">
                <a:solidFill>
                  <a:srgbClr val="0070C0"/>
                </a:solidFill>
              </a:rPr>
              <a:t> se </a:t>
            </a:r>
            <a:r>
              <a:rPr lang="en-US" b="1" dirty="0" err="1">
                <a:solidFill>
                  <a:srgbClr val="0070C0"/>
                </a:solidFill>
              </a:rPr>
              <a:t>kontinualno</a:t>
            </a:r>
            <a:r>
              <a:rPr lang="en-US" b="1" dirty="0">
                <a:solidFill>
                  <a:srgbClr val="0070C0"/>
                </a:solidFill>
              </a:rPr>
              <a:t>.</a:t>
            </a:r>
          </a:p>
          <a:p>
            <a:r>
              <a:rPr lang="en-US" b="1" dirty="0" err="1">
                <a:solidFill>
                  <a:srgbClr val="0070C0"/>
                </a:solidFill>
              </a:rPr>
              <a:t>Oko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elektrodne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žice</a:t>
            </a:r>
            <a:r>
              <a:rPr lang="en-US" b="1" dirty="0">
                <a:solidFill>
                  <a:srgbClr val="0070C0"/>
                </a:solidFill>
              </a:rPr>
              <a:t> se </a:t>
            </a:r>
            <a:r>
              <a:rPr lang="en-US" b="1" dirty="0" err="1">
                <a:solidFill>
                  <a:srgbClr val="0070C0"/>
                </a:solidFill>
              </a:rPr>
              <a:t>dovodi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aktivni</a:t>
            </a:r>
            <a:r>
              <a:rPr lang="en-US" b="1" dirty="0">
                <a:solidFill>
                  <a:srgbClr val="0070C0"/>
                </a:solidFill>
              </a:rPr>
              <a:t> gas (</a:t>
            </a:r>
            <a:r>
              <a:rPr lang="en-US" b="1" dirty="0" err="1">
                <a:solidFill>
                  <a:srgbClr val="0070C0"/>
                </a:solidFill>
              </a:rPr>
              <a:t>ugljen-dioksid</a:t>
            </a:r>
            <a:r>
              <a:rPr lang="en-US" b="1" dirty="0">
                <a:solidFill>
                  <a:srgbClr val="0070C0"/>
                </a:solidFill>
              </a:rPr>
              <a:t> CO</a:t>
            </a:r>
            <a:r>
              <a:rPr lang="en-US" b="1" baseline="-25000" dirty="0">
                <a:solidFill>
                  <a:srgbClr val="0070C0"/>
                </a:solidFill>
              </a:rPr>
              <a:t>2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ili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najčešće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kombinacija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gasova</a:t>
            </a:r>
            <a:r>
              <a:rPr lang="en-US" b="1" dirty="0">
                <a:solidFill>
                  <a:srgbClr val="0070C0"/>
                </a:solidFill>
              </a:rPr>
              <a:t>).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352800"/>
            <a:ext cx="627298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8939" y="2286000"/>
            <a:ext cx="550506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1" dirty="0" err="1">
                <a:solidFill>
                  <a:srgbClr val="FF0000"/>
                </a:solidFill>
              </a:rPr>
              <a:t>Disocijacija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oksidacija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dezoksidacija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legiranje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rastopa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>
                <a:solidFill>
                  <a:srgbClr val="0070C0"/>
                </a:solidFill>
              </a:rPr>
              <a:t>-</a:t>
            </a:r>
            <a:r>
              <a:rPr lang="en-US" b="1" dirty="0" err="1">
                <a:solidFill>
                  <a:srgbClr val="0070C0"/>
                </a:solidFill>
              </a:rPr>
              <a:t>disocijacija</a:t>
            </a:r>
            <a:r>
              <a:rPr lang="en-US" b="1" dirty="0">
                <a:solidFill>
                  <a:srgbClr val="0070C0"/>
                </a:solidFill>
              </a:rPr>
              <a:t> CO</a:t>
            </a:r>
            <a:r>
              <a:rPr lang="en-US" b="1" baseline="-25000" dirty="0">
                <a:solidFill>
                  <a:srgbClr val="0070C0"/>
                </a:solidFill>
              </a:rPr>
              <a:t>2</a:t>
            </a:r>
            <a:r>
              <a:rPr lang="en-US" b="1" dirty="0">
                <a:solidFill>
                  <a:srgbClr val="0070C0"/>
                </a:solidFill>
              </a:rPr>
              <a:t>: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>
                <a:solidFill>
                  <a:srgbClr val="0070C0"/>
                </a:solidFill>
              </a:rPr>
              <a:t>-</a:t>
            </a:r>
            <a:r>
              <a:rPr lang="en-US" b="1" dirty="0" err="1">
                <a:solidFill>
                  <a:srgbClr val="0070C0"/>
                </a:solidFill>
              </a:rPr>
              <a:t>disocijacija</a:t>
            </a:r>
            <a:r>
              <a:rPr lang="en-US" b="1" dirty="0">
                <a:solidFill>
                  <a:srgbClr val="0070C0"/>
                </a:solidFill>
              </a:rPr>
              <a:t> CO 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O</a:t>
            </a:r>
            <a:r>
              <a:rPr lang="en-US" b="1" baseline="-25000" dirty="0">
                <a:solidFill>
                  <a:srgbClr val="0070C0"/>
                </a:solidFill>
              </a:rPr>
              <a:t>2</a:t>
            </a:r>
            <a:r>
              <a:rPr lang="en-US" b="1" dirty="0">
                <a:solidFill>
                  <a:srgbClr val="0070C0"/>
                </a:solidFill>
              </a:rPr>
              <a:t>:</a:t>
            </a:r>
          </a:p>
          <a:p>
            <a:pPr>
              <a:spcBef>
                <a:spcPts val="0"/>
              </a:spcBef>
              <a:buNone/>
            </a:pPr>
            <a:r>
              <a:rPr lang="en-US" b="1" smtClean="0">
                <a:solidFill>
                  <a:srgbClr val="0070C0"/>
                </a:solidFill>
              </a:rPr>
              <a:t>-</a:t>
            </a:r>
            <a:r>
              <a:rPr lang="en-US" b="1" dirty="0" err="1">
                <a:solidFill>
                  <a:srgbClr val="0070C0"/>
                </a:solidFill>
              </a:rPr>
              <a:t>oksidacija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elemenata</a:t>
            </a:r>
            <a:r>
              <a:rPr lang="en-US" b="1" dirty="0">
                <a:solidFill>
                  <a:srgbClr val="0070C0"/>
                </a:solidFill>
              </a:rPr>
              <a:t>: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676400"/>
            <a:ext cx="2133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2667000"/>
            <a:ext cx="144780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3962400"/>
            <a:ext cx="2438400" cy="268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dezoksidacija</a:t>
            </a:r>
            <a:r>
              <a:rPr lang="en-US" b="1" dirty="0">
                <a:solidFill>
                  <a:srgbClr val="FF0000"/>
                </a:solidFill>
              </a:rPr>
              <a:t> – </a:t>
            </a:r>
            <a:r>
              <a:rPr lang="en-US" b="1" dirty="0" err="1">
                <a:solidFill>
                  <a:srgbClr val="FF0000"/>
                </a:solidFill>
              </a:rPr>
              <a:t>vrši</a:t>
            </a:r>
            <a:r>
              <a:rPr lang="en-US" b="1" dirty="0">
                <a:solidFill>
                  <a:srgbClr val="FF0000"/>
                </a:solidFill>
              </a:rPr>
              <a:t> se </a:t>
            </a:r>
            <a:r>
              <a:rPr lang="en-US" b="1" dirty="0" err="1">
                <a:solidFill>
                  <a:srgbClr val="FF0000"/>
                </a:solidFill>
              </a:rPr>
              <a:t>dodavanjem</a:t>
            </a:r>
            <a:r>
              <a:rPr lang="en-US" b="1" dirty="0">
                <a:solidFill>
                  <a:srgbClr val="FF0000"/>
                </a:solidFill>
              </a:rPr>
              <a:t> Si </a:t>
            </a:r>
            <a:r>
              <a:rPr lang="en-US" b="1" dirty="0" err="1">
                <a:solidFill>
                  <a:srgbClr val="FF0000"/>
                </a:solidFill>
              </a:rPr>
              <a:t>i</a:t>
            </a:r>
            <a:r>
              <a:rPr lang="en-US" b="1" dirty="0">
                <a:solidFill>
                  <a:srgbClr val="FF0000"/>
                </a:solidFill>
              </a:rPr>
              <a:t> Mn u </a:t>
            </a:r>
            <a:r>
              <a:rPr lang="en-US" b="1" dirty="0" err="1">
                <a:solidFill>
                  <a:srgbClr val="FF0000"/>
                </a:solidFill>
              </a:rPr>
              <a:t>elektrodnoj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žici</a:t>
            </a:r>
            <a:r>
              <a:rPr lang="en-US" b="1" dirty="0">
                <a:solidFill>
                  <a:srgbClr val="FF0000"/>
                </a:solidFill>
              </a:rPr>
              <a:t> (Si ≥ 0,6 %, Mn ≥ 0,9 %):</a:t>
            </a:r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b="1" dirty="0">
                <a:solidFill>
                  <a:srgbClr val="0070C0"/>
                </a:solidFill>
              </a:rPr>
              <a:t>CO </a:t>
            </a:r>
            <a:r>
              <a:rPr lang="en-US" b="1" dirty="0" err="1">
                <a:solidFill>
                  <a:srgbClr val="0070C0"/>
                </a:solidFill>
              </a:rPr>
              <a:t>nije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rastvorljiv</a:t>
            </a:r>
            <a:r>
              <a:rPr lang="en-US" b="1" dirty="0">
                <a:solidFill>
                  <a:srgbClr val="0070C0"/>
                </a:solidFill>
              </a:rPr>
              <a:t> u </a:t>
            </a:r>
            <a:r>
              <a:rPr lang="en-US" b="1" dirty="0" err="1">
                <a:solidFill>
                  <a:srgbClr val="0070C0"/>
                </a:solidFill>
              </a:rPr>
              <a:t>čeliku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izdvaja</a:t>
            </a:r>
            <a:r>
              <a:rPr lang="en-US" b="1" dirty="0">
                <a:solidFill>
                  <a:srgbClr val="0070C0"/>
                </a:solidFill>
              </a:rPr>
              <a:t> se u </a:t>
            </a:r>
            <a:r>
              <a:rPr lang="en-US" b="1" dirty="0" err="1">
                <a:solidFill>
                  <a:srgbClr val="0070C0"/>
                </a:solidFill>
              </a:rPr>
              <a:t>obliku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mehurića</a:t>
            </a:r>
            <a:r>
              <a:rPr lang="en-US" b="1" dirty="0">
                <a:solidFill>
                  <a:srgbClr val="0070C0"/>
                </a:solidFill>
              </a:rPr>
              <a:t>.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871870"/>
            <a:ext cx="3048000" cy="79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2781300"/>
            <a:ext cx="25146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4876800" cy="6019800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0070C0"/>
                </a:solidFill>
              </a:rPr>
              <a:t>Obično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jednosmerna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struja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obrnute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polarnosti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direktna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polarnost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ako</a:t>
            </a:r>
            <a:r>
              <a:rPr lang="en-US" b="1" dirty="0">
                <a:solidFill>
                  <a:srgbClr val="0070C0"/>
                </a:solidFill>
              </a:rPr>
              <a:t> je mala </a:t>
            </a:r>
            <a:r>
              <a:rPr lang="en-US" b="1" dirty="0" err="1">
                <a:solidFill>
                  <a:srgbClr val="0070C0"/>
                </a:solidFill>
              </a:rPr>
              <a:t>debljina</a:t>
            </a:r>
            <a:r>
              <a:rPr lang="en-US" b="1" dirty="0">
                <a:solidFill>
                  <a:srgbClr val="0070C0"/>
                </a:solidFill>
              </a:rPr>
              <a:t> osn.mat. </a:t>
            </a:r>
          </a:p>
          <a:p>
            <a:r>
              <a:rPr lang="en-US" b="1" dirty="0" err="1">
                <a:solidFill>
                  <a:srgbClr val="0070C0"/>
                </a:solidFill>
              </a:rPr>
              <a:t>Naizmenična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struja</a:t>
            </a:r>
            <a:r>
              <a:rPr lang="en-US" b="1" dirty="0">
                <a:solidFill>
                  <a:srgbClr val="0070C0"/>
                </a:solidFill>
              </a:rPr>
              <a:t> se ne </a:t>
            </a:r>
            <a:r>
              <a:rPr lang="en-US" b="1" dirty="0" err="1">
                <a:solidFill>
                  <a:srgbClr val="0070C0"/>
                </a:solidFill>
              </a:rPr>
              <a:t>koristi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zbog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smanjene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stabilnosti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el.luka</a:t>
            </a:r>
            <a:r>
              <a:rPr lang="en-US" b="1" dirty="0">
                <a:solidFill>
                  <a:srgbClr val="0070C0"/>
                </a:solidFill>
              </a:rPr>
              <a:t> (</a:t>
            </a:r>
            <a:r>
              <a:rPr lang="en-US" b="1" dirty="0" err="1">
                <a:solidFill>
                  <a:srgbClr val="0070C0"/>
                </a:solidFill>
              </a:rPr>
              <a:t>upotreba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gasa</a:t>
            </a:r>
            <a:r>
              <a:rPr lang="en-US" b="1" dirty="0">
                <a:solidFill>
                  <a:srgbClr val="0070C0"/>
                </a:solidFill>
              </a:rPr>
              <a:t>)!</a:t>
            </a:r>
          </a:p>
          <a:p>
            <a:r>
              <a:rPr lang="en-US" b="1" dirty="0" err="1">
                <a:solidFill>
                  <a:srgbClr val="0070C0"/>
                </a:solidFill>
              </a:rPr>
              <a:t>Prenos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materijala</a:t>
            </a:r>
            <a:r>
              <a:rPr lang="en-US" b="1" dirty="0">
                <a:solidFill>
                  <a:srgbClr val="0070C0"/>
                </a:solidFill>
              </a:rPr>
              <a:t> u </a:t>
            </a:r>
            <a:r>
              <a:rPr lang="en-US" b="1" dirty="0" err="1">
                <a:solidFill>
                  <a:srgbClr val="0070C0"/>
                </a:solidFill>
              </a:rPr>
              <a:t>kratkom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spoju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krupnim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sitnim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kapima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impulsno</a:t>
            </a:r>
            <a:r>
              <a:rPr lang="en-US" b="1" dirty="0">
                <a:solidFill>
                  <a:srgbClr val="0070C0"/>
                </a:solidFill>
              </a:rPr>
              <a:t>.</a:t>
            </a:r>
          </a:p>
          <a:p>
            <a:endParaRPr lang="en-US" dirty="0"/>
          </a:p>
        </p:txBody>
      </p:sp>
      <p:grpSp>
        <p:nvGrpSpPr>
          <p:cNvPr id="2" name="Group 3"/>
          <p:cNvGrpSpPr/>
          <p:nvPr/>
        </p:nvGrpSpPr>
        <p:grpSpPr>
          <a:xfrm>
            <a:off x="4876800" y="1219200"/>
            <a:ext cx="4035293" cy="4495800"/>
            <a:chOff x="5212189" y="3073637"/>
            <a:chExt cx="2968920" cy="353076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60000">
              <a:off x="5212189" y="3073637"/>
              <a:ext cx="2895600" cy="3530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Freeform 7"/>
            <p:cNvSpPr/>
            <p:nvPr/>
          </p:nvSpPr>
          <p:spPr>
            <a:xfrm>
              <a:off x="7239000" y="3505200"/>
              <a:ext cx="942109" cy="1579418"/>
            </a:xfrm>
            <a:custGeom>
              <a:avLst/>
              <a:gdLst>
                <a:gd name="connsiteX0" fmla="*/ 0 w 942109"/>
                <a:gd name="connsiteY0" fmla="*/ 304800 h 1579418"/>
                <a:gd name="connsiteX1" fmla="*/ 221672 w 942109"/>
                <a:gd name="connsiteY1" fmla="*/ 1565563 h 1579418"/>
                <a:gd name="connsiteX2" fmla="*/ 942109 w 942109"/>
                <a:gd name="connsiteY2" fmla="*/ 1579418 h 1579418"/>
                <a:gd name="connsiteX3" fmla="*/ 914400 w 942109"/>
                <a:gd name="connsiteY3" fmla="*/ 27709 h 1579418"/>
                <a:gd name="connsiteX4" fmla="*/ 290945 w 942109"/>
                <a:gd name="connsiteY4" fmla="*/ 0 h 1579418"/>
                <a:gd name="connsiteX5" fmla="*/ 0 w 942109"/>
                <a:gd name="connsiteY5" fmla="*/ 304800 h 157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2109" h="1579418">
                  <a:moveTo>
                    <a:pt x="0" y="304800"/>
                  </a:moveTo>
                  <a:lnTo>
                    <a:pt x="221672" y="1565563"/>
                  </a:lnTo>
                  <a:lnTo>
                    <a:pt x="942109" y="1579418"/>
                  </a:lnTo>
                  <a:lnTo>
                    <a:pt x="914400" y="27709"/>
                  </a:lnTo>
                  <a:lnTo>
                    <a:pt x="290945" y="0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34000" y="5496580"/>
              <a:ext cx="533400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r-Latn-CS" sz="2800" b="1" dirty="0"/>
                <a:t>-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57800" y="3134380"/>
              <a:ext cx="685800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r-Latn-CS" sz="2800" b="1" dirty="0"/>
                <a:t>+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858000" y="3352800"/>
              <a:ext cx="3048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18" name="Rectangle 17"/>
            <p:cNvSpPr/>
            <p:nvPr/>
          </p:nvSpPr>
          <p:spPr>
            <a:xfrm rot="2580000">
              <a:off x="6930748" y="5993311"/>
              <a:ext cx="95287" cy="439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  <p:sp>
        <p:nvSpPr>
          <p:cNvPr id="11" name="Down Arrow 10"/>
          <p:cNvSpPr/>
          <p:nvPr/>
        </p:nvSpPr>
        <p:spPr>
          <a:xfrm>
            <a:off x="7010400" y="3429000"/>
            <a:ext cx="457200" cy="55839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13" name="Down Arrow 12"/>
          <p:cNvSpPr/>
          <p:nvPr/>
        </p:nvSpPr>
        <p:spPr>
          <a:xfrm rot="10800000">
            <a:off x="7162800" y="3886200"/>
            <a:ext cx="457200" cy="60960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8763000" cy="5668963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Prenos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materijala</a:t>
            </a:r>
            <a:r>
              <a:rPr lang="en-US" b="1" dirty="0">
                <a:solidFill>
                  <a:srgbClr val="FF0000"/>
                </a:solidFill>
              </a:rPr>
              <a:t> u </a:t>
            </a:r>
            <a:r>
              <a:rPr lang="en-US" b="1" dirty="0" err="1">
                <a:solidFill>
                  <a:srgbClr val="FF0000"/>
                </a:solidFill>
              </a:rPr>
              <a:t>kratkom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spoju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sitnim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kapima</a:t>
            </a:r>
            <a:r>
              <a:rPr lang="en-US" b="1" dirty="0">
                <a:solidFill>
                  <a:srgbClr val="FF0000"/>
                </a:solidFill>
              </a:rPr>
              <a:t> (</a:t>
            </a:r>
            <a:r>
              <a:rPr lang="en-US" b="1" dirty="0" err="1">
                <a:solidFill>
                  <a:srgbClr val="FF0000"/>
                </a:solidFill>
              </a:rPr>
              <a:t>sprej</a:t>
            </a:r>
            <a:r>
              <a:rPr lang="en-US" b="1" dirty="0">
                <a:solidFill>
                  <a:srgbClr val="FF0000"/>
                </a:solidFill>
              </a:rPr>
              <a:t>), </a:t>
            </a:r>
            <a:r>
              <a:rPr lang="en-US" b="1" dirty="0" err="1">
                <a:solidFill>
                  <a:srgbClr val="FF0000"/>
                </a:solidFill>
              </a:rPr>
              <a:t>impulsno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026" name="AutoShape 2" descr="http://svetzavarivanja.rs/images/znanje/co2_zavarivanje/05a%20jedna%20od%20najcesce%20skidanih%20slik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64422" t="31250" r="19180" b="35417"/>
          <a:stretch>
            <a:fillRect/>
          </a:stretch>
        </p:blipFill>
        <p:spPr bwMode="auto">
          <a:xfrm>
            <a:off x="381000" y="4267200"/>
            <a:ext cx="2133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l="59370" t="31250" r="14861" b="48380"/>
          <a:stretch>
            <a:fillRect/>
          </a:stretch>
        </p:blipFill>
        <p:spPr bwMode="auto">
          <a:xfrm>
            <a:off x="5943600" y="5181600"/>
            <a:ext cx="30861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 l="59370" t="51620" r="14861" b="28125"/>
          <a:stretch>
            <a:fillRect/>
          </a:stretch>
        </p:blipFill>
        <p:spPr bwMode="auto">
          <a:xfrm>
            <a:off x="2590799" y="5105400"/>
            <a:ext cx="3260489" cy="1440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 l="62884" t="21875" r="17789" b="53125"/>
          <a:stretch>
            <a:fillRect/>
          </a:stretch>
        </p:blipFill>
        <p:spPr bwMode="auto">
          <a:xfrm>
            <a:off x="4953000" y="934011"/>
            <a:ext cx="2670073" cy="194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/>
          <a:srcRect l="47657" t="29167" r="26574" b="50000"/>
          <a:stretch/>
        </p:blipFill>
        <p:spPr bwMode="auto">
          <a:xfrm>
            <a:off x="4009656" y="3023566"/>
            <a:ext cx="4556760" cy="2071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49161" y="256254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70C0"/>
                </a:solidFill>
              </a:rPr>
              <a:t>Prenos u krupnim kapima izaziva prekomerno prštanje metala i ne preporučuje se: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553200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Izvor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struje</a:t>
            </a:r>
            <a:r>
              <a:rPr lang="en-US" b="1" dirty="0">
                <a:solidFill>
                  <a:srgbClr val="FF0000"/>
                </a:solidFill>
              </a:rPr>
              <a:t> je </a:t>
            </a:r>
            <a:r>
              <a:rPr lang="en-US" b="1" dirty="0" err="1">
                <a:solidFill>
                  <a:srgbClr val="FF0000"/>
                </a:solidFill>
              </a:rPr>
              <a:t>sa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konstantnim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naponom</a:t>
            </a:r>
            <a:r>
              <a:rPr lang="en-US" b="1" dirty="0">
                <a:solidFill>
                  <a:srgbClr val="FF0000"/>
                </a:solidFill>
              </a:rPr>
              <a:t> (CV-Constant Voltage):</a:t>
            </a:r>
          </a:p>
          <a:p>
            <a:r>
              <a:rPr lang="en-US" b="1" smtClean="0">
                <a:solidFill>
                  <a:srgbClr val="0070C0"/>
                </a:solidFill>
              </a:rPr>
              <a:t>Reguliše </a:t>
            </a:r>
            <a:r>
              <a:rPr lang="en-US" b="1" dirty="0">
                <a:solidFill>
                  <a:srgbClr val="0070C0"/>
                </a:solidFill>
              </a:rPr>
              <a:t>se </a:t>
            </a:r>
            <a:r>
              <a:rPr lang="en-US" b="1" dirty="0" err="1">
                <a:solidFill>
                  <a:srgbClr val="0070C0"/>
                </a:solidFill>
              </a:rPr>
              <a:t>napon</a:t>
            </a:r>
            <a:r>
              <a:rPr lang="en-US" b="1" dirty="0">
                <a:solidFill>
                  <a:srgbClr val="0070C0"/>
                </a:solidFill>
              </a:rPr>
              <a:t>, a ne </a:t>
            </a:r>
            <a:r>
              <a:rPr lang="en-US" b="1" dirty="0" err="1">
                <a:solidFill>
                  <a:srgbClr val="0070C0"/>
                </a:solidFill>
              </a:rPr>
              <a:t>struja</a:t>
            </a:r>
            <a:r>
              <a:rPr lang="en-US" b="1" dirty="0">
                <a:solidFill>
                  <a:srgbClr val="0070C0"/>
                </a:solidFill>
              </a:rPr>
              <a:t>!!!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 l="57980" t="18750" r="12738" b="51042"/>
          <a:stretch>
            <a:fillRect/>
          </a:stretch>
        </p:blipFill>
        <p:spPr bwMode="auto">
          <a:xfrm>
            <a:off x="1324303" y="2133600"/>
            <a:ext cx="643758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143000" y="2057400"/>
            <a:ext cx="1905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U [V]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24200" y="5638800"/>
            <a:ext cx="1905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I [A]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791200" y="4114800"/>
            <a:ext cx="1828800" cy="838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xmlns="" id="{F3B060BD-0767-BFF0-7E4B-4EFB9E26D256}"/>
              </a:ext>
            </a:extLst>
          </p:cNvPr>
          <p:cNvSpPr txBox="1">
            <a:spLocks/>
          </p:cNvSpPr>
          <p:nvPr/>
        </p:nvSpPr>
        <p:spPr>
          <a:xfrm>
            <a:off x="457200" y="381000"/>
            <a:ext cx="8229600" cy="48005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>
                <a:solidFill>
                  <a:srgbClr val="FF0000"/>
                </a:solidFill>
              </a:rPr>
              <a:t>Zaštitni gasovi i svojstva: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>
                <a:solidFill>
                  <a:srgbClr val="0070C0"/>
                </a:solidFill>
              </a:rPr>
              <a:t>CO</a:t>
            </a:r>
            <a:r>
              <a:rPr lang="en-US" sz="2000" b="1" baseline="-25000">
                <a:solidFill>
                  <a:srgbClr val="0070C0"/>
                </a:solidFill>
              </a:rPr>
              <a:t>2 </a:t>
            </a:r>
            <a:r>
              <a:rPr lang="en-US" sz="2000" b="1">
                <a:solidFill>
                  <a:srgbClr val="0070C0"/>
                </a:solidFill>
              </a:rPr>
              <a:t>(C)– tradicionalan, zav.niskouglj.čelika, jeftinji od Ar, loše za zav.u kratkom spoju – prštanje materijala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>
                <a:solidFill>
                  <a:srgbClr val="0070C0"/>
                </a:solidFill>
              </a:rPr>
              <a:t>Ar+18%CO</a:t>
            </a:r>
            <a:r>
              <a:rPr lang="en-US" sz="2000" b="1" baseline="-25000">
                <a:solidFill>
                  <a:srgbClr val="0070C0"/>
                </a:solidFill>
              </a:rPr>
              <a:t>2</a:t>
            </a:r>
            <a:r>
              <a:rPr lang="en-US" sz="2000" b="1">
                <a:solidFill>
                  <a:srgbClr val="0070C0"/>
                </a:solidFill>
              </a:rPr>
              <a:t> (C18) – univerzalan za niskouglj.čelike (kr.spoj, sprej i puls), manji uk.troškovi u odnosu na CO</a:t>
            </a:r>
            <a:r>
              <a:rPr lang="en-US" sz="2000" b="1" baseline="-25000">
                <a:solidFill>
                  <a:srgbClr val="0070C0"/>
                </a:solidFill>
              </a:rPr>
              <a:t>2</a:t>
            </a:r>
            <a:r>
              <a:rPr lang="en-US" sz="2000" b="1">
                <a:solidFill>
                  <a:srgbClr val="0070C0"/>
                </a:solidFill>
              </a:rPr>
              <a:t> (nema čišćenja od prskanja materijala)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>
                <a:solidFill>
                  <a:srgbClr val="0070C0"/>
                </a:solidFill>
              </a:rPr>
              <a:t>Ar+8%CO</a:t>
            </a:r>
            <a:r>
              <a:rPr lang="en-US" sz="2000" b="1" baseline="-25000">
                <a:solidFill>
                  <a:srgbClr val="0070C0"/>
                </a:solidFill>
              </a:rPr>
              <a:t>2</a:t>
            </a:r>
            <a:r>
              <a:rPr lang="en-US" sz="2000" b="1">
                <a:solidFill>
                  <a:srgbClr val="0070C0"/>
                </a:solidFill>
              </a:rPr>
              <a:t> (C8) – specijalizovan za sprej i puls: veća stabilnost luka i postizanje spreja na nižim strujama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>
                <a:solidFill>
                  <a:srgbClr val="0070C0"/>
                </a:solidFill>
              </a:rPr>
              <a:t>Ar+2,5%CO</a:t>
            </a:r>
            <a:r>
              <a:rPr lang="en-US" sz="2000" b="1" baseline="-25000">
                <a:solidFill>
                  <a:srgbClr val="0070C0"/>
                </a:solidFill>
              </a:rPr>
              <a:t>2 </a:t>
            </a:r>
            <a:r>
              <a:rPr lang="en-US" sz="2000" b="1">
                <a:solidFill>
                  <a:srgbClr val="0070C0"/>
                </a:solidFill>
              </a:rPr>
              <a:t>(C2.5) – za nerđajuće čelike: potreban nizak nivo C zbog opasnosti od interkristalne korozije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>
                <a:solidFill>
                  <a:srgbClr val="0070C0"/>
                </a:solidFill>
              </a:rPr>
              <a:t>Ar+2%O</a:t>
            </a:r>
            <a:r>
              <a:rPr lang="en-US" sz="2000" b="1" baseline="-25000">
                <a:solidFill>
                  <a:srgbClr val="0070C0"/>
                </a:solidFill>
              </a:rPr>
              <a:t>2</a:t>
            </a:r>
            <a:r>
              <a:rPr lang="en-US" sz="2000" b="1">
                <a:solidFill>
                  <a:srgbClr val="0070C0"/>
                </a:solidFill>
              </a:rPr>
              <a:t> (O2) – za nerđajuće čelike malih debljina, u spreju i pulsu, velike brzine zavarivanja</a:t>
            </a:r>
            <a:endParaRPr lang="en-US" sz="2000" b="1" dirty="0">
              <a:solidFill>
                <a:srgbClr val="0070C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31387CD8-B4C8-DE97-E265-EA48589B537C}"/>
              </a:ext>
            </a:extLst>
          </p:cNvPr>
          <p:cNvGrpSpPr/>
          <p:nvPr/>
        </p:nvGrpSpPr>
        <p:grpSpPr>
          <a:xfrm>
            <a:off x="9832" y="4648200"/>
            <a:ext cx="9144000" cy="1905000"/>
            <a:chOff x="0" y="2667000"/>
            <a:chExt cx="9144000" cy="1905000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xmlns="" id="{B43844E9-AAB4-674F-6E4A-956DE23162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 l="43338" t="44792" r="7467" b="53020"/>
            <a:stretch>
              <a:fillRect/>
            </a:stretch>
          </p:blipFill>
          <p:spPr bwMode="auto">
            <a:xfrm>
              <a:off x="0" y="2667000"/>
              <a:ext cx="91440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xmlns="" id="{8A80FE57-5633-F913-44F1-CC7E970366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 l="43338" t="63329" r="7467" b="20629"/>
            <a:stretch>
              <a:fillRect/>
            </a:stretch>
          </p:blipFill>
          <p:spPr bwMode="auto">
            <a:xfrm>
              <a:off x="0" y="2895600"/>
              <a:ext cx="9144000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607045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4ABB0FC1-4167-79E1-5823-6394686860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660445"/>
              </p:ext>
            </p:extLst>
          </p:nvPr>
        </p:nvGraphicFramePr>
        <p:xfrm>
          <a:off x="457200" y="3294087"/>
          <a:ext cx="7772400" cy="19948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72400">
                  <a:extLst>
                    <a:ext uri="{9D8B030D-6E8A-4147-A177-3AD203B41FA5}">
                      <a16:colId xmlns:a16="http://schemas.microsoft.com/office/drawing/2014/main" xmlns="" val="39268825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sr-Latn-RS" sz="24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38209307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RS" sz="2400" dirty="0">
                          <a:effectLst/>
                          <a:latin typeface="+mj-lt"/>
                        </a:rPr>
                        <a:t>Profil kod argona je u stvari sa velikim nadvišenjem i lošim uvarivanjem u ivice gusenice. Sa druge strane uvarivanje u ivice je odlično kod Ar+18%CO2 i čistog CO2. Nadvišenje kod Ar+18%CO2 i čistog CO2 je ispupčeno, ali prihvatljivo.</a:t>
                      </a:r>
                      <a:endParaRPr lang="sr-Latn-RS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321829182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9E1C3FD-BF81-D866-C71E-2D6DEB0AA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668313"/>
            <a:ext cx="421782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2000" b="1" i="0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Poređenja raznih gasova</a:t>
            </a:r>
            <a:endParaRPr kumimoji="0" lang="sr-Latn-RS" altLang="sr-Latn-RS" sz="2000" b="1" i="0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2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Profili gusenica u raznim gasovima:</a:t>
            </a:r>
            <a:endParaRPr kumimoji="0" lang="sr-Latn-RS" altLang="sr-Latn-RS" sz="20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Picture 90">
            <a:extLst>
              <a:ext uri="{FF2B5EF4-FFF2-40B4-BE49-F238E27FC236}">
                <a16:creationId xmlns:a16="http://schemas.microsoft.com/office/drawing/2014/main" xmlns="" id="{96CD2185-7BFE-8875-7224-D9ABB3069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96943"/>
            <a:ext cx="6312996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516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6E49377-472C-E893-2573-5140E56427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381000"/>
            <a:ext cx="6529715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4550995-1E8B-C466-9707-9E4949F63D12}"/>
              </a:ext>
            </a:extLst>
          </p:cNvPr>
          <p:cNvSpPr txBox="1"/>
          <p:nvPr/>
        </p:nvSpPr>
        <p:spPr>
          <a:xfrm>
            <a:off x="304800" y="5867400"/>
            <a:ext cx="8077200" cy="734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500"/>
              </a:spcAft>
            </a:pPr>
            <a:r>
              <a:rPr lang="sr-Latn-RS" sz="2000" b="1" dirty="0">
                <a:solidFill>
                  <a:srgbClr val="0070C0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Istraživanje Air Liquid-a, najve</a:t>
            </a:r>
            <a:r>
              <a:rPr lang="sr-Latn-RS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ć</a:t>
            </a:r>
            <a:r>
              <a:rPr lang="sr-Latn-RS" sz="2000" b="1" dirty="0">
                <a:solidFill>
                  <a:srgbClr val="0070C0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svetske firme u industriji tehni</a:t>
            </a:r>
            <a:r>
              <a:rPr lang="sr-Latn-RS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č</a:t>
            </a:r>
            <a:r>
              <a:rPr lang="sr-Latn-RS" sz="2000" b="1" dirty="0">
                <a:solidFill>
                  <a:srgbClr val="0070C0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kih gasova.</a:t>
            </a:r>
            <a:endParaRPr lang="sr-Latn-RS" sz="20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231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b="1" dirty="0" err="1">
                <a:solidFill>
                  <a:srgbClr val="FF0000"/>
                </a:solidFill>
              </a:rPr>
              <a:t>Zavarivanje</a:t>
            </a:r>
            <a:r>
              <a:rPr lang="en-US" sz="2000" b="1" dirty="0">
                <a:solidFill>
                  <a:srgbClr val="FF0000"/>
                </a:solidFill>
              </a:rPr>
              <a:t> u </a:t>
            </a:r>
            <a:r>
              <a:rPr lang="en-US" sz="2000" b="1" dirty="0" err="1">
                <a:solidFill>
                  <a:srgbClr val="FF0000"/>
                </a:solidFill>
              </a:rPr>
              <a:t>zaštitnom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gasu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70C0"/>
                </a:solidFill>
              </a:rPr>
              <a:t>Kod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zavarivanja</a:t>
            </a:r>
            <a:r>
              <a:rPr lang="en-US" b="1" dirty="0">
                <a:solidFill>
                  <a:srgbClr val="0070C0"/>
                </a:solidFill>
              </a:rPr>
              <a:t> u </a:t>
            </a:r>
            <a:r>
              <a:rPr lang="en-US" b="1" dirty="0" err="1">
                <a:solidFill>
                  <a:srgbClr val="0070C0"/>
                </a:solidFill>
              </a:rPr>
              <a:t>zaštitnom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gasu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oko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šava</a:t>
            </a:r>
            <a:r>
              <a:rPr lang="en-US" b="1" dirty="0">
                <a:solidFill>
                  <a:srgbClr val="0070C0"/>
                </a:solidFill>
              </a:rPr>
              <a:t> se </a:t>
            </a:r>
            <a:r>
              <a:rPr lang="en-US" b="1" dirty="0" err="1">
                <a:solidFill>
                  <a:srgbClr val="0070C0"/>
                </a:solidFill>
              </a:rPr>
              <a:t>dovodi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zaštitni</a:t>
            </a:r>
            <a:r>
              <a:rPr lang="en-US" b="1" dirty="0">
                <a:solidFill>
                  <a:srgbClr val="0070C0"/>
                </a:solidFill>
              </a:rPr>
              <a:t> gas </a:t>
            </a:r>
            <a:r>
              <a:rPr lang="en-US" b="1" dirty="0" err="1">
                <a:solidFill>
                  <a:srgbClr val="0070C0"/>
                </a:solidFill>
              </a:rPr>
              <a:t>kako</a:t>
            </a:r>
            <a:r>
              <a:rPr lang="en-US" b="1" dirty="0">
                <a:solidFill>
                  <a:srgbClr val="0070C0"/>
                </a:solidFill>
              </a:rPr>
              <a:t> bi se </a:t>
            </a:r>
            <a:r>
              <a:rPr lang="en-US" b="1" dirty="0" err="1">
                <a:solidFill>
                  <a:srgbClr val="0070C0"/>
                </a:solidFill>
              </a:rPr>
              <a:t>sprečio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prodor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atmosferskih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gasova</a:t>
            </a:r>
            <a:r>
              <a:rPr lang="en-US" b="1" dirty="0">
                <a:solidFill>
                  <a:srgbClr val="0070C0"/>
                </a:solidFill>
              </a:rPr>
              <a:t> u </a:t>
            </a:r>
            <a:r>
              <a:rPr lang="en-US" b="1" dirty="0" err="1">
                <a:solidFill>
                  <a:srgbClr val="0070C0"/>
                </a:solidFill>
              </a:rPr>
              <a:t>zonu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zavarivanja</a:t>
            </a:r>
            <a:r>
              <a:rPr lang="en-US" b="1" dirty="0">
                <a:solidFill>
                  <a:srgbClr val="0070C0"/>
                </a:solidFill>
              </a:rPr>
              <a:t> (</a:t>
            </a:r>
            <a:r>
              <a:rPr lang="en-US" b="1" dirty="0" err="1">
                <a:solidFill>
                  <a:srgbClr val="0070C0"/>
                </a:solidFill>
              </a:rPr>
              <a:t>kiseonik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azot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vodonik</a:t>
            </a:r>
            <a:r>
              <a:rPr lang="en-US" b="1" dirty="0">
                <a:solidFill>
                  <a:srgbClr val="0070C0"/>
                </a:solidFill>
              </a:rPr>
              <a:t>).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 err="1">
                <a:solidFill>
                  <a:srgbClr val="0070C0"/>
                </a:solidFill>
              </a:rPr>
              <a:t>Tipovi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gasova</a:t>
            </a:r>
            <a:r>
              <a:rPr lang="en-US" b="1" dirty="0">
                <a:solidFill>
                  <a:srgbClr val="0070C0"/>
                </a:solidFill>
              </a:rPr>
              <a:t>:</a:t>
            </a:r>
          </a:p>
          <a:p>
            <a:pPr marL="514350" indent="-514350">
              <a:buAutoNum type="alphaLcParenR"/>
            </a:pPr>
            <a:r>
              <a:rPr lang="en-US" b="1" dirty="0" err="1">
                <a:solidFill>
                  <a:srgbClr val="0070C0"/>
                </a:solidFill>
              </a:rPr>
              <a:t>Inertni</a:t>
            </a:r>
            <a:r>
              <a:rPr lang="en-US" b="1" dirty="0">
                <a:solidFill>
                  <a:srgbClr val="0070C0"/>
                </a:solidFill>
              </a:rPr>
              <a:t> (</a:t>
            </a:r>
            <a:r>
              <a:rPr lang="en-US" b="1" dirty="0" err="1">
                <a:solidFill>
                  <a:srgbClr val="0070C0"/>
                </a:solidFill>
              </a:rPr>
              <a:t>Ar</a:t>
            </a:r>
            <a:r>
              <a:rPr lang="en-US" b="1" dirty="0">
                <a:solidFill>
                  <a:srgbClr val="0070C0"/>
                </a:solidFill>
              </a:rPr>
              <a:t>, He) – ne </a:t>
            </a:r>
            <a:r>
              <a:rPr lang="en-US" b="1" dirty="0" err="1">
                <a:solidFill>
                  <a:srgbClr val="0070C0"/>
                </a:solidFill>
              </a:rPr>
              <a:t>reaguju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rastopom</a:t>
            </a:r>
            <a:endParaRPr lang="en-US" b="1" dirty="0">
              <a:solidFill>
                <a:srgbClr val="0070C0"/>
              </a:solidFill>
            </a:endParaRPr>
          </a:p>
          <a:p>
            <a:pPr marL="514350" indent="-514350">
              <a:buAutoNum type="alphaLcParenR"/>
            </a:pPr>
            <a:r>
              <a:rPr lang="en-US" b="1" dirty="0" err="1">
                <a:solidFill>
                  <a:srgbClr val="0070C0"/>
                </a:solidFill>
              </a:rPr>
              <a:t>Aktivni</a:t>
            </a:r>
            <a:r>
              <a:rPr lang="en-US" b="1" dirty="0">
                <a:solidFill>
                  <a:srgbClr val="0070C0"/>
                </a:solidFill>
              </a:rPr>
              <a:t> (CO</a:t>
            </a:r>
            <a:r>
              <a:rPr lang="en-US" b="1" baseline="-25000" dirty="0">
                <a:solidFill>
                  <a:srgbClr val="0070C0"/>
                </a:solidFill>
              </a:rPr>
              <a:t>2</a:t>
            </a:r>
            <a:r>
              <a:rPr lang="en-US" b="1" dirty="0">
                <a:solidFill>
                  <a:srgbClr val="0070C0"/>
                </a:solidFill>
              </a:rPr>
              <a:t>) – </a:t>
            </a:r>
            <a:r>
              <a:rPr lang="en-US" b="1" dirty="0" err="1">
                <a:solidFill>
                  <a:srgbClr val="0070C0"/>
                </a:solidFill>
              </a:rPr>
              <a:t>reaguju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rastopom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E04426E-E96F-1274-6831-D0C60D5BB1E3}"/>
              </a:ext>
            </a:extLst>
          </p:cNvPr>
          <p:cNvSpPr txBox="1"/>
          <p:nvPr/>
        </p:nvSpPr>
        <p:spPr>
          <a:xfrm>
            <a:off x="1371600" y="609600"/>
            <a:ext cx="6781800" cy="3751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500"/>
              </a:spcAft>
            </a:pPr>
            <a:r>
              <a:rPr lang="sr-Latn-RS" sz="1800" b="1" dirty="0">
                <a:solidFill>
                  <a:srgbClr val="FF0000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Izgled lica šava u zavisnosti od sadržaja CO2 u gasu.</a:t>
            </a:r>
            <a:endParaRPr lang="sr-Latn-RS" sz="2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B23343-F461-335B-904C-C15B87BC9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84767"/>
            <a:ext cx="6492240" cy="515714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C470570-D6C0-35B0-B3EA-F65D6BD36BD2}"/>
              </a:ext>
            </a:extLst>
          </p:cNvPr>
          <p:cNvSpPr txBox="1"/>
          <p:nvPr/>
        </p:nvSpPr>
        <p:spPr>
          <a:xfrm>
            <a:off x="510540" y="6134133"/>
            <a:ext cx="8176260" cy="75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500"/>
              </a:spcAft>
            </a:pPr>
            <a:r>
              <a:rPr lang="sr-Latn-RS" sz="2000" b="1" dirty="0">
                <a:solidFill>
                  <a:srgbClr val="0070C0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Istraživanje Air Liquid-a, najve</a:t>
            </a:r>
            <a:r>
              <a:rPr lang="sr-Latn-RS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ć</a:t>
            </a:r>
            <a:r>
              <a:rPr lang="sr-Latn-RS" sz="2000" b="1" dirty="0">
                <a:solidFill>
                  <a:srgbClr val="0070C0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svetske firme u industriji tehni</a:t>
            </a:r>
            <a:r>
              <a:rPr lang="sr-Latn-RS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č</a:t>
            </a:r>
            <a:r>
              <a:rPr lang="sr-Latn-RS" sz="2000" b="1" dirty="0">
                <a:solidFill>
                  <a:srgbClr val="0070C0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kih gasova.</a:t>
            </a:r>
            <a:endParaRPr lang="sr-Latn-RS" sz="20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21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0867652-4ED8-3566-816A-C990EE5376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7533578" cy="5105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B204FEC-CD7B-A935-1741-BF78F6C1192C}"/>
              </a:ext>
            </a:extLst>
          </p:cNvPr>
          <p:cNvSpPr txBox="1"/>
          <p:nvPr/>
        </p:nvSpPr>
        <p:spPr>
          <a:xfrm>
            <a:off x="566389" y="5417976"/>
            <a:ext cx="8077200" cy="75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500"/>
              </a:spcAft>
            </a:pPr>
            <a:r>
              <a:rPr lang="sr-Latn-RS" sz="2000" b="1" dirty="0">
                <a:solidFill>
                  <a:srgbClr val="0070C0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Istraživanje Air Liquid-a, najve</a:t>
            </a:r>
            <a:r>
              <a:rPr lang="sr-Latn-RS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ć</a:t>
            </a:r>
            <a:r>
              <a:rPr lang="sr-Latn-RS" sz="2000" b="1" dirty="0">
                <a:solidFill>
                  <a:srgbClr val="0070C0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svetske firme u industriji tehni</a:t>
            </a:r>
            <a:r>
              <a:rPr lang="sr-Latn-RS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č</a:t>
            </a:r>
            <a:r>
              <a:rPr lang="sr-Latn-RS" sz="2000" b="1" dirty="0">
                <a:solidFill>
                  <a:srgbClr val="0070C0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kih gasova.</a:t>
            </a:r>
            <a:endParaRPr lang="sr-Latn-RS" sz="20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5101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1231226-49CB-43D2-6628-7AF1289AF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33400"/>
            <a:ext cx="696002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3846C0B-5B48-E372-246B-8D9CC174585F}"/>
              </a:ext>
            </a:extLst>
          </p:cNvPr>
          <p:cNvSpPr txBox="1"/>
          <p:nvPr/>
        </p:nvSpPr>
        <p:spPr>
          <a:xfrm>
            <a:off x="660610" y="6027576"/>
            <a:ext cx="8077200" cy="734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500"/>
              </a:spcAft>
            </a:pPr>
            <a:r>
              <a:rPr lang="sr-Latn-RS" sz="2000" b="1" dirty="0">
                <a:solidFill>
                  <a:srgbClr val="0070C0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Istraživanje Air Liquid-a, najve</a:t>
            </a:r>
            <a:r>
              <a:rPr lang="sr-Latn-RS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ć</a:t>
            </a:r>
            <a:r>
              <a:rPr lang="sr-Latn-RS" sz="2000" b="1" dirty="0">
                <a:solidFill>
                  <a:srgbClr val="0070C0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svetske firme u industriji tehni</a:t>
            </a:r>
            <a:r>
              <a:rPr lang="sr-Latn-RS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č</a:t>
            </a:r>
            <a:r>
              <a:rPr lang="sr-Latn-RS" sz="2000" b="1" dirty="0">
                <a:solidFill>
                  <a:srgbClr val="0070C0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kih gasova.</a:t>
            </a:r>
            <a:endParaRPr lang="sr-Latn-RS" sz="20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812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xmlns="" id="{049D09D2-2FB0-EBD2-B8BE-6808D1B173D5}"/>
              </a:ext>
            </a:extLst>
          </p:cNvPr>
          <p:cNvSpPr txBox="1">
            <a:spLocks/>
          </p:cNvSpPr>
          <p:nvPr/>
        </p:nvSpPr>
        <p:spPr>
          <a:xfrm>
            <a:off x="907026" y="838200"/>
            <a:ext cx="7703574" cy="5516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Elektrodna</a:t>
            </a:r>
            <a:r>
              <a:rPr kumimoji="0" lang="en-US" sz="2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20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žica</a:t>
            </a:r>
            <a:r>
              <a:rPr kumimoji="0" lang="en-US" sz="2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2000" b="1" dirty="0" err="1">
                <a:solidFill>
                  <a:srgbClr val="0070C0"/>
                </a:solidFill>
              </a:rPr>
              <a:t>Koturovi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mase</a:t>
            </a:r>
            <a:r>
              <a:rPr lang="en-US" sz="2000" b="1" dirty="0">
                <a:solidFill>
                  <a:srgbClr val="0070C0"/>
                </a:solidFill>
              </a:rPr>
              <a:t> 1-100 kg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Prečnici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od 0,8 do 1,6 mm 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izuzetno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2,4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3,2 mm): do 1,2 mm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kratki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spoj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/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krupne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kapi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preko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mlaz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pulsno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sz="2000" b="1" dirty="0" err="1">
                <a:solidFill>
                  <a:srgbClr val="0070C0"/>
                </a:solidFill>
              </a:rPr>
              <a:t>Sadržaj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elemenata</a:t>
            </a:r>
            <a:r>
              <a:rPr lang="en-US" sz="2000" b="1" dirty="0">
                <a:solidFill>
                  <a:srgbClr val="0070C0"/>
                </a:solidFill>
              </a:rPr>
              <a:t>:	</a:t>
            </a: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70C0"/>
                </a:solidFill>
              </a:rPr>
              <a:t>C ≤ 0,12 % </a:t>
            </a:r>
            <a:r>
              <a:rPr lang="en-US" sz="2000" b="1" dirty="0" err="1">
                <a:solidFill>
                  <a:srgbClr val="0070C0"/>
                </a:solidFill>
              </a:rPr>
              <a:t>zbog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sprečavanja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zakaljenja</a:t>
            </a:r>
            <a:r>
              <a:rPr lang="en-US" sz="2000" b="1" dirty="0">
                <a:solidFill>
                  <a:srgbClr val="0070C0"/>
                </a:solidFill>
              </a:rPr>
              <a:t> u ZUT-u </a:t>
            </a:r>
            <a:r>
              <a:rPr lang="en-US" sz="2000" b="1" dirty="0" err="1">
                <a:solidFill>
                  <a:srgbClr val="0070C0"/>
                </a:solidFill>
              </a:rPr>
              <a:t>i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poroznosti</a:t>
            </a:r>
            <a:r>
              <a:rPr lang="en-US" sz="2000" b="1" dirty="0">
                <a:solidFill>
                  <a:srgbClr val="0070C0"/>
                </a:solidFill>
              </a:rPr>
              <a:t> u </a:t>
            </a:r>
            <a:r>
              <a:rPr lang="en-US" sz="2000" b="1" dirty="0" err="1">
                <a:solidFill>
                  <a:srgbClr val="0070C0"/>
                </a:solidFill>
              </a:rPr>
              <a:t>metalu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šava</a:t>
            </a:r>
            <a:r>
              <a:rPr lang="en-US" sz="2000" b="1" dirty="0">
                <a:solidFill>
                  <a:srgbClr val="0070C0"/>
                </a:solidFill>
              </a:rPr>
              <a:t>;</a:t>
            </a: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70C0"/>
                </a:solidFill>
              </a:rPr>
              <a:t>Si ≥ 0,6 %</a:t>
            </a: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70C0"/>
                </a:solidFill>
              </a:rPr>
              <a:t>Mn ≥ 0,9 %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763783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5E89A2F-0B6A-721B-F5D3-A159D5F47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3425190" cy="342519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CAD1568-D9E0-3093-89B3-883A7D40EAE3}"/>
              </a:ext>
            </a:extLst>
          </p:cNvPr>
          <p:cNvSpPr txBox="1"/>
          <p:nvPr/>
        </p:nvSpPr>
        <p:spPr>
          <a:xfrm>
            <a:off x="381000" y="384351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1800" b="1" dirty="0">
                <a:solidFill>
                  <a:srgbClr val="0070C0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Najtraženija vrsta kotura u Srbiji (plasti</a:t>
            </a:r>
            <a:r>
              <a:rPr lang="sr-Latn-RS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č</a:t>
            </a:r>
            <a:r>
              <a:rPr lang="sr-Latn-RS" sz="1800" b="1" dirty="0">
                <a:solidFill>
                  <a:srgbClr val="0070C0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ni)</a:t>
            </a:r>
            <a:endParaRPr lang="sr-Latn-RS" b="1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520453C-D84E-C4F5-F772-DDD2FF032E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32400"/>
            <a:ext cx="3729990" cy="372999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B53C72A-81EC-AAEE-EA7E-EE4BE369DD07}"/>
              </a:ext>
            </a:extLst>
          </p:cNvPr>
          <p:cNvSpPr txBox="1"/>
          <p:nvPr/>
        </p:nvSpPr>
        <p:spPr>
          <a:xfrm>
            <a:off x="4953000" y="4039136"/>
            <a:ext cx="19812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1800" b="1" dirty="0">
                <a:solidFill>
                  <a:srgbClr val="0070C0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 ovaj tip kotura su potrebni adapteri da bi mogli da se montiraju u aparat</a:t>
            </a:r>
            <a:endParaRPr lang="sr-Latn-RS" b="1" dirty="0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C810BDB-FD18-C8A2-C90C-9D3BC5159B59}"/>
              </a:ext>
            </a:extLst>
          </p:cNvPr>
          <p:cNvSpPr txBox="1"/>
          <p:nvPr/>
        </p:nvSpPr>
        <p:spPr>
          <a:xfrm>
            <a:off x="7010400" y="4039136"/>
            <a:ext cx="19812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1800" b="1" dirty="0">
                <a:solidFill>
                  <a:srgbClr val="0070C0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Ovaj kotur se preko telefona opisuje kao „Ži</a:t>
            </a:r>
            <a:r>
              <a:rPr lang="sr-Latn-RS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č</a:t>
            </a:r>
            <a:r>
              <a:rPr lang="sr-Latn-RS" sz="1800" b="1" dirty="0">
                <a:solidFill>
                  <a:srgbClr val="0070C0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ani kotur sa rupom u sredini</a:t>
            </a:r>
            <a:r>
              <a:rPr lang="sr-Latn-RS" sz="1800" b="1" dirty="0">
                <a:solidFill>
                  <a:srgbClr val="0070C0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PT Sans" panose="020B0503020203020204" pitchFamily="34" charset="0"/>
              </a:rPr>
              <a:t>“</a:t>
            </a:r>
            <a:endParaRPr lang="sr-Latn-R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7786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xmlns="" id="{E38F1F63-BD77-8D09-74BF-A299910B728F}"/>
              </a:ext>
            </a:extLst>
          </p:cNvPr>
          <p:cNvSpPr txBox="1">
            <a:spLocks/>
          </p:cNvSpPr>
          <p:nvPr/>
        </p:nvSpPr>
        <p:spPr>
          <a:xfrm>
            <a:off x="457200" y="533400"/>
            <a:ext cx="8229600" cy="59436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>
                <a:solidFill>
                  <a:srgbClr val="FF0000"/>
                </a:solidFill>
              </a:rPr>
              <a:t>Prednosti:</a:t>
            </a:r>
          </a:p>
          <a:p>
            <a:pPr>
              <a:buFontTx/>
              <a:buChar char="-"/>
            </a:pPr>
            <a:r>
              <a:rPr lang="en-US" sz="2400" b="1">
                <a:solidFill>
                  <a:srgbClr val="0070C0"/>
                </a:solidFill>
              </a:rPr>
              <a:t>Jeftiniji postupak od REL i EPP (jeftin gas)</a:t>
            </a:r>
          </a:p>
          <a:p>
            <a:pPr>
              <a:buFontTx/>
              <a:buChar char="-"/>
            </a:pPr>
            <a:r>
              <a:rPr lang="en-US" sz="2400" b="1">
                <a:solidFill>
                  <a:srgbClr val="0070C0"/>
                </a:solidFill>
              </a:rPr>
              <a:t>Visoka produktivnost (ne skida se troska)</a:t>
            </a:r>
          </a:p>
          <a:p>
            <a:pPr>
              <a:buFontTx/>
              <a:buChar char="-"/>
            </a:pPr>
            <a:r>
              <a:rPr lang="en-US" sz="2400" b="1">
                <a:solidFill>
                  <a:srgbClr val="0070C0"/>
                </a:solidFill>
              </a:rPr>
              <a:t>Jednostavna obuka zavarivača</a:t>
            </a:r>
          </a:p>
          <a:p>
            <a:pPr>
              <a:buFontTx/>
              <a:buChar char="-"/>
            </a:pPr>
            <a:endParaRPr lang="en-US" sz="2400" b="1">
              <a:solidFill>
                <a:srgbClr val="0070C0"/>
              </a:solidFill>
            </a:endParaRPr>
          </a:p>
          <a:p>
            <a:r>
              <a:rPr lang="en-US" sz="2400" b="1">
                <a:solidFill>
                  <a:srgbClr val="FF0000"/>
                </a:solidFill>
              </a:rPr>
              <a:t>Nedostaci:</a:t>
            </a:r>
          </a:p>
          <a:p>
            <a:pPr>
              <a:buFontTx/>
              <a:buChar char="-"/>
            </a:pPr>
            <a:r>
              <a:rPr lang="en-US" sz="2400" b="1">
                <a:solidFill>
                  <a:srgbClr val="0070C0"/>
                </a:solidFill>
              </a:rPr>
              <a:t>Prštanje metala i potreba za čestim čišćenjem mlaznice ako je struja zavarivanja preko 500 A</a:t>
            </a:r>
          </a:p>
          <a:p>
            <a:pPr>
              <a:buFontTx/>
              <a:buChar char="-"/>
            </a:pPr>
            <a:r>
              <a:rPr lang="en-US" sz="2400" b="1">
                <a:solidFill>
                  <a:srgbClr val="0070C0"/>
                </a:solidFill>
              </a:rPr>
              <a:t>Površina šava ima estetski manje prihvatljiv izgled u odnosu na REL i EPP</a:t>
            </a:r>
            <a:endParaRPr lang="sr-Latn-CS" sz="2400" b="1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en-US" sz="2400" b="1">
                <a:solidFill>
                  <a:srgbClr val="0070C0"/>
                </a:solidFill>
              </a:rPr>
              <a:t>Pri zavarivanju na otvorenom, vetar može da oduva zaštitni gas.</a:t>
            </a:r>
          </a:p>
          <a:p>
            <a:pPr>
              <a:buFontTx/>
              <a:buChar char="-"/>
            </a:pPr>
            <a:endParaRPr lang="en-US" sz="2400" b="1">
              <a:solidFill>
                <a:srgbClr val="0070C0"/>
              </a:solidFill>
            </a:endParaRPr>
          </a:p>
          <a:p>
            <a:pPr>
              <a:buFont typeface="Arial" pitchFamily="34" charset="0"/>
              <a:buNone/>
            </a:pPr>
            <a:r>
              <a:rPr lang="en-US" sz="2400" b="1">
                <a:solidFill>
                  <a:srgbClr val="0070C0"/>
                </a:solidFill>
              </a:rPr>
              <a:t>* Upotreba metode MAG je u porastu, čak i kod individualnih korisnika.</a:t>
            </a:r>
          </a:p>
          <a:p>
            <a:pPr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634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Postupci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zavarivanja</a:t>
            </a:r>
            <a:r>
              <a:rPr lang="en-US" b="1" dirty="0">
                <a:solidFill>
                  <a:srgbClr val="FF0000"/>
                </a:solidFill>
              </a:rPr>
              <a:t> u </a:t>
            </a:r>
            <a:r>
              <a:rPr lang="en-US" b="1" dirty="0" err="1">
                <a:solidFill>
                  <a:srgbClr val="FF0000"/>
                </a:solidFill>
              </a:rPr>
              <a:t>zaštitnom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gasu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 marL="514350" indent="-514350">
              <a:buAutoNum type="arabicParenR"/>
            </a:pPr>
            <a:r>
              <a:rPr lang="en-US" b="1" dirty="0">
                <a:solidFill>
                  <a:srgbClr val="0070C0"/>
                </a:solidFill>
              </a:rPr>
              <a:t>MIG-Metal Inert Gas</a:t>
            </a:r>
          </a:p>
          <a:p>
            <a:pPr marL="514350" indent="-514350">
              <a:buAutoNum type="arabicParenR"/>
            </a:pPr>
            <a:r>
              <a:rPr lang="en-US" b="1" dirty="0">
                <a:solidFill>
                  <a:srgbClr val="0070C0"/>
                </a:solidFill>
              </a:rPr>
              <a:t>MAG-Metal Active Gas</a:t>
            </a:r>
          </a:p>
          <a:p>
            <a:pPr marL="514350" indent="-514350">
              <a:buAutoNum type="arabicParenR"/>
            </a:pPr>
            <a:r>
              <a:rPr lang="en-US" b="1" dirty="0" err="1">
                <a:solidFill>
                  <a:srgbClr val="0070C0"/>
                </a:solidFill>
              </a:rPr>
              <a:t>Punjena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žica</a:t>
            </a:r>
            <a:endParaRPr lang="en-US" b="1" dirty="0">
              <a:solidFill>
                <a:srgbClr val="0070C0"/>
              </a:solidFill>
            </a:endParaRPr>
          </a:p>
          <a:p>
            <a:pPr marL="514350" indent="-514350">
              <a:buAutoNum type="arabicParenR"/>
            </a:pPr>
            <a:endParaRPr lang="en-US" dirty="0"/>
          </a:p>
          <a:p>
            <a:pPr marL="514350" indent="-514350">
              <a:buAutoNum type="arabicParenR"/>
            </a:pPr>
            <a:endParaRPr lang="en-US" dirty="0"/>
          </a:p>
          <a:p>
            <a:pPr marL="514350" indent="-514350">
              <a:buAutoNum type="arabicParenR"/>
            </a:pPr>
            <a:endParaRPr lang="en-US" dirty="0"/>
          </a:p>
          <a:p>
            <a:pPr marL="514350" indent="-514350">
              <a:buAutoNum type="arabicParenR"/>
            </a:pPr>
            <a:r>
              <a:rPr lang="en-US" b="1" dirty="0">
                <a:solidFill>
                  <a:srgbClr val="0070C0"/>
                </a:solidFill>
              </a:rPr>
              <a:t>TIG-Tungsten Inert Gas</a:t>
            </a:r>
          </a:p>
          <a:p>
            <a:pPr marL="514350" indent="-514350">
              <a:buNone/>
            </a:pP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4876800" y="2209800"/>
            <a:ext cx="381000" cy="137160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>
            <a:off x="4876800" y="5029200"/>
            <a:ext cx="381000" cy="91440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0" y="2477630"/>
            <a:ext cx="3657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70C0"/>
                </a:solidFill>
              </a:rPr>
              <a:t>Zavarivanje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topljivom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elektrodom</a:t>
            </a:r>
            <a:endParaRPr lang="en-US" sz="2000" b="1" dirty="0">
              <a:solidFill>
                <a:srgbClr val="0070C0"/>
              </a:solidFill>
            </a:endParaRPr>
          </a:p>
          <a:p>
            <a:endParaRPr lang="en-US" sz="2000" dirty="0">
              <a:solidFill>
                <a:srgbClr val="0070C0"/>
              </a:solidFill>
            </a:endParaRPr>
          </a:p>
          <a:p>
            <a:endParaRPr lang="en-US" sz="2000" dirty="0">
              <a:solidFill>
                <a:srgbClr val="0070C0"/>
              </a:solidFill>
            </a:endParaRPr>
          </a:p>
          <a:p>
            <a:endParaRPr lang="en-US" sz="2000" dirty="0">
              <a:solidFill>
                <a:srgbClr val="0070C0"/>
              </a:solidFill>
            </a:endParaRPr>
          </a:p>
          <a:p>
            <a:endParaRPr lang="sr-Latn-RS" sz="2000" smtClean="0">
              <a:solidFill>
                <a:srgbClr val="0070C0"/>
              </a:solidFill>
            </a:endParaRPr>
          </a:p>
          <a:p>
            <a:endParaRPr lang="sr-Latn-RS" sz="2000">
              <a:solidFill>
                <a:srgbClr val="0070C0"/>
              </a:solidFill>
            </a:endParaRPr>
          </a:p>
          <a:p>
            <a:endParaRPr lang="sr-Latn-RS" sz="2000" smtClean="0">
              <a:solidFill>
                <a:srgbClr val="0070C0"/>
              </a:solidFill>
            </a:endParaRPr>
          </a:p>
          <a:p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b="1" dirty="0" err="1">
                <a:solidFill>
                  <a:srgbClr val="0070C0"/>
                </a:solidFill>
              </a:rPr>
              <a:t>Zavarivanje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netopljivom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elektrodom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37745"/>
            <a:ext cx="7773338" cy="1596177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err="1">
                <a:solidFill>
                  <a:srgbClr val="FF0000"/>
                </a:solidFill>
              </a:rPr>
              <a:t>Zavarivanje</a:t>
            </a:r>
            <a:r>
              <a:rPr lang="en-US" sz="2000" b="1" dirty="0">
                <a:solidFill>
                  <a:srgbClr val="FF0000"/>
                </a:solidFill>
              </a:rPr>
              <a:t> u </a:t>
            </a:r>
            <a:r>
              <a:rPr lang="en-US" sz="2000" b="1" dirty="0" err="1">
                <a:solidFill>
                  <a:srgbClr val="FF0000"/>
                </a:solidFill>
              </a:rPr>
              <a:t>inertnom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gasu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sa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topljivom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elektrodom</a:t>
            </a:r>
            <a:r>
              <a:rPr lang="en-US" sz="2000" b="1" dirty="0">
                <a:solidFill>
                  <a:srgbClr val="FF0000"/>
                </a:solidFill>
              </a:rPr>
              <a:t> (MIG)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0070C0"/>
                </a:solidFill>
              </a:rPr>
              <a:t>Elektrodna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žica</a:t>
            </a:r>
            <a:r>
              <a:rPr lang="en-US" b="1" dirty="0">
                <a:solidFill>
                  <a:srgbClr val="0070C0"/>
                </a:solidFill>
              </a:rPr>
              <a:t> se </a:t>
            </a:r>
            <a:r>
              <a:rPr lang="en-US" b="1" dirty="0" err="1">
                <a:solidFill>
                  <a:srgbClr val="0070C0"/>
                </a:solidFill>
              </a:rPr>
              <a:t>nalazi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koturu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dodaje</a:t>
            </a:r>
            <a:r>
              <a:rPr lang="en-US" b="1" dirty="0">
                <a:solidFill>
                  <a:srgbClr val="0070C0"/>
                </a:solidFill>
              </a:rPr>
              <a:t> se </a:t>
            </a:r>
            <a:r>
              <a:rPr lang="en-US" b="1" dirty="0" err="1">
                <a:solidFill>
                  <a:srgbClr val="0070C0"/>
                </a:solidFill>
              </a:rPr>
              <a:t>kontinualno</a:t>
            </a:r>
            <a:r>
              <a:rPr lang="en-US" b="1" dirty="0">
                <a:solidFill>
                  <a:srgbClr val="0070C0"/>
                </a:solidFill>
              </a:rPr>
              <a:t>.</a:t>
            </a:r>
          </a:p>
          <a:p>
            <a:r>
              <a:rPr lang="en-US" b="1" dirty="0" err="1">
                <a:solidFill>
                  <a:srgbClr val="0070C0"/>
                </a:solidFill>
              </a:rPr>
              <a:t>Oko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elektrodne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žice</a:t>
            </a:r>
            <a:r>
              <a:rPr lang="en-US" b="1" dirty="0">
                <a:solidFill>
                  <a:srgbClr val="0070C0"/>
                </a:solidFill>
              </a:rPr>
              <a:t> se </a:t>
            </a:r>
            <a:r>
              <a:rPr lang="en-US" b="1" dirty="0" err="1">
                <a:solidFill>
                  <a:srgbClr val="0070C0"/>
                </a:solidFill>
              </a:rPr>
              <a:t>dovodi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inertni</a:t>
            </a:r>
            <a:r>
              <a:rPr lang="en-US" b="1" dirty="0">
                <a:solidFill>
                  <a:srgbClr val="0070C0"/>
                </a:solidFill>
              </a:rPr>
              <a:t> gas (argon – </a:t>
            </a:r>
            <a:r>
              <a:rPr lang="en-US" b="1" dirty="0" err="1">
                <a:solidFill>
                  <a:srgbClr val="0070C0"/>
                </a:solidFill>
              </a:rPr>
              <a:t>Ar</a:t>
            </a:r>
            <a:r>
              <a:rPr lang="en-US" b="1" dirty="0">
                <a:solidFill>
                  <a:srgbClr val="0070C0"/>
                </a:solidFill>
              </a:rPr>
              <a:t>, He </a:t>
            </a:r>
            <a:r>
              <a:rPr lang="en-US" b="1" dirty="0" err="1">
                <a:solidFill>
                  <a:srgbClr val="0070C0"/>
                </a:solidFill>
              </a:rPr>
              <a:t>ili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kombinacije</a:t>
            </a:r>
            <a:r>
              <a:rPr lang="en-US" b="1" dirty="0">
                <a:solidFill>
                  <a:srgbClr val="0070C0"/>
                </a:solidFill>
              </a:rPr>
              <a:t>).</a:t>
            </a:r>
          </a:p>
          <a:p>
            <a:r>
              <a:rPr lang="en-US" b="1" dirty="0" err="1">
                <a:solidFill>
                  <a:srgbClr val="0070C0"/>
                </a:solidFill>
              </a:rPr>
              <a:t>Inertni</a:t>
            </a:r>
            <a:r>
              <a:rPr lang="en-US" b="1" dirty="0">
                <a:solidFill>
                  <a:srgbClr val="0070C0"/>
                </a:solidFill>
              </a:rPr>
              <a:t> gas </a:t>
            </a:r>
            <a:r>
              <a:rPr lang="en-US" b="1" dirty="0" err="1">
                <a:solidFill>
                  <a:srgbClr val="0070C0"/>
                </a:solidFill>
              </a:rPr>
              <a:t>štiti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</a:p>
          <a:p>
            <a:pPr>
              <a:buNone/>
            </a:pPr>
            <a:r>
              <a:rPr lang="en-US" b="1" dirty="0">
                <a:solidFill>
                  <a:srgbClr val="0070C0"/>
                </a:solidFill>
              </a:rPr>
              <a:t>	</a:t>
            </a:r>
            <a:r>
              <a:rPr lang="en-US" b="1" dirty="0" err="1">
                <a:solidFill>
                  <a:srgbClr val="0070C0"/>
                </a:solidFill>
              </a:rPr>
              <a:t>zonu</a:t>
            </a:r>
            <a:endParaRPr lang="en-US" b="1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b="1" dirty="0">
                <a:solidFill>
                  <a:srgbClr val="0070C0"/>
                </a:solidFill>
              </a:rPr>
              <a:t>    </a:t>
            </a:r>
            <a:r>
              <a:rPr lang="en-US" b="1" dirty="0" err="1">
                <a:solidFill>
                  <a:srgbClr val="0070C0"/>
                </a:solidFill>
              </a:rPr>
              <a:t>zavarivanja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</a:p>
          <a:p>
            <a:pPr>
              <a:buNone/>
            </a:pPr>
            <a:r>
              <a:rPr lang="en-US" b="1" dirty="0">
                <a:solidFill>
                  <a:srgbClr val="0070C0"/>
                </a:solidFill>
              </a:rPr>
              <a:t>    </a:t>
            </a:r>
            <a:r>
              <a:rPr lang="en-US" b="1" dirty="0" err="1">
                <a:solidFill>
                  <a:srgbClr val="0070C0"/>
                </a:solidFill>
              </a:rPr>
              <a:t>sprečava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prodor</a:t>
            </a:r>
            <a:r>
              <a:rPr lang="en-US" b="1" dirty="0">
                <a:solidFill>
                  <a:srgbClr val="0070C0"/>
                </a:solidFill>
              </a:rPr>
              <a:t> </a:t>
            </a:r>
          </a:p>
          <a:p>
            <a:pPr>
              <a:buNone/>
            </a:pPr>
            <a:r>
              <a:rPr lang="en-US" b="1" dirty="0">
                <a:solidFill>
                  <a:srgbClr val="0070C0"/>
                </a:solidFill>
              </a:rPr>
              <a:t>    </a:t>
            </a:r>
            <a:r>
              <a:rPr lang="en-US" b="1" dirty="0" err="1">
                <a:solidFill>
                  <a:srgbClr val="0070C0"/>
                </a:solidFill>
              </a:rPr>
              <a:t>atmosferskih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</a:p>
          <a:p>
            <a:pPr>
              <a:buNone/>
            </a:pPr>
            <a:r>
              <a:rPr lang="en-US" b="1" dirty="0">
                <a:solidFill>
                  <a:srgbClr val="0070C0"/>
                </a:solidFill>
              </a:rPr>
              <a:t>    </a:t>
            </a:r>
            <a:r>
              <a:rPr lang="en-US" b="1" dirty="0" err="1">
                <a:solidFill>
                  <a:srgbClr val="0070C0"/>
                </a:solidFill>
              </a:rPr>
              <a:t>gasova</a:t>
            </a:r>
            <a:r>
              <a:rPr lang="en-US" b="1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3200400"/>
            <a:ext cx="5673436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4710194" cy="6019800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0070C0"/>
                </a:solidFill>
              </a:rPr>
              <a:t>Obično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jednosmerna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struja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obrnute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polarnosti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direktna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polarnost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ako</a:t>
            </a:r>
            <a:r>
              <a:rPr lang="en-US" b="1" dirty="0">
                <a:solidFill>
                  <a:srgbClr val="0070C0"/>
                </a:solidFill>
              </a:rPr>
              <a:t> je mala </a:t>
            </a:r>
            <a:r>
              <a:rPr lang="en-US" b="1" dirty="0" err="1">
                <a:solidFill>
                  <a:srgbClr val="0070C0"/>
                </a:solidFill>
              </a:rPr>
              <a:t>debljina</a:t>
            </a:r>
            <a:r>
              <a:rPr lang="en-US" b="1" dirty="0">
                <a:solidFill>
                  <a:srgbClr val="0070C0"/>
                </a:solidFill>
              </a:rPr>
              <a:t> osn.mat. </a:t>
            </a:r>
          </a:p>
          <a:p>
            <a:r>
              <a:rPr lang="en-US" b="1" dirty="0" err="1">
                <a:solidFill>
                  <a:srgbClr val="0070C0"/>
                </a:solidFill>
              </a:rPr>
              <a:t>Naizmenična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struja</a:t>
            </a:r>
            <a:r>
              <a:rPr lang="en-US" b="1" dirty="0">
                <a:solidFill>
                  <a:srgbClr val="0070C0"/>
                </a:solidFill>
              </a:rPr>
              <a:t> se ne </a:t>
            </a:r>
            <a:r>
              <a:rPr lang="en-US" b="1" dirty="0" err="1">
                <a:solidFill>
                  <a:srgbClr val="0070C0"/>
                </a:solidFill>
              </a:rPr>
              <a:t>koristi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zbog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smanjene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stabilnosti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el.luka</a:t>
            </a:r>
            <a:r>
              <a:rPr lang="en-US" b="1" dirty="0">
                <a:solidFill>
                  <a:srgbClr val="0070C0"/>
                </a:solidFill>
              </a:rPr>
              <a:t> (</a:t>
            </a:r>
            <a:r>
              <a:rPr lang="en-US" b="1" dirty="0" err="1">
                <a:solidFill>
                  <a:srgbClr val="0070C0"/>
                </a:solidFill>
              </a:rPr>
              <a:t>upotreba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gasa</a:t>
            </a:r>
            <a:r>
              <a:rPr lang="en-US" b="1" dirty="0">
                <a:solidFill>
                  <a:srgbClr val="0070C0"/>
                </a:solidFill>
              </a:rPr>
              <a:t>)!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876800" y="1219200"/>
            <a:ext cx="4035293" cy="4495800"/>
            <a:chOff x="5212189" y="3073637"/>
            <a:chExt cx="2968920" cy="353076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60000">
              <a:off x="5212189" y="3073637"/>
              <a:ext cx="2895600" cy="3530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Freeform 7"/>
            <p:cNvSpPr/>
            <p:nvPr/>
          </p:nvSpPr>
          <p:spPr>
            <a:xfrm>
              <a:off x="7239000" y="3505200"/>
              <a:ext cx="942109" cy="1579418"/>
            </a:xfrm>
            <a:custGeom>
              <a:avLst/>
              <a:gdLst>
                <a:gd name="connsiteX0" fmla="*/ 0 w 942109"/>
                <a:gd name="connsiteY0" fmla="*/ 304800 h 1579418"/>
                <a:gd name="connsiteX1" fmla="*/ 221672 w 942109"/>
                <a:gd name="connsiteY1" fmla="*/ 1565563 h 1579418"/>
                <a:gd name="connsiteX2" fmla="*/ 942109 w 942109"/>
                <a:gd name="connsiteY2" fmla="*/ 1579418 h 1579418"/>
                <a:gd name="connsiteX3" fmla="*/ 914400 w 942109"/>
                <a:gd name="connsiteY3" fmla="*/ 27709 h 1579418"/>
                <a:gd name="connsiteX4" fmla="*/ 290945 w 942109"/>
                <a:gd name="connsiteY4" fmla="*/ 0 h 1579418"/>
                <a:gd name="connsiteX5" fmla="*/ 0 w 942109"/>
                <a:gd name="connsiteY5" fmla="*/ 304800 h 157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2109" h="1579418">
                  <a:moveTo>
                    <a:pt x="0" y="304800"/>
                  </a:moveTo>
                  <a:lnTo>
                    <a:pt x="221672" y="1565563"/>
                  </a:lnTo>
                  <a:lnTo>
                    <a:pt x="942109" y="1579418"/>
                  </a:lnTo>
                  <a:lnTo>
                    <a:pt x="914400" y="27709"/>
                  </a:lnTo>
                  <a:lnTo>
                    <a:pt x="290945" y="0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34000" y="5496580"/>
              <a:ext cx="533400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r-Latn-CS" sz="2800" b="1" dirty="0"/>
                <a:t>-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57800" y="3134380"/>
              <a:ext cx="685800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r-Latn-CS" sz="2800" b="1" dirty="0"/>
                <a:t>+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858000" y="3352800"/>
              <a:ext cx="3048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18" name="Rectangle 17"/>
            <p:cNvSpPr/>
            <p:nvPr/>
          </p:nvSpPr>
          <p:spPr>
            <a:xfrm rot="2580000">
              <a:off x="6930748" y="5993311"/>
              <a:ext cx="95287" cy="439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  <p:sp>
        <p:nvSpPr>
          <p:cNvPr id="11" name="Down Arrow 10"/>
          <p:cNvSpPr/>
          <p:nvPr/>
        </p:nvSpPr>
        <p:spPr>
          <a:xfrm>
            <a:off x="7010400" y="3359200"/>
            <a:ext cx="533400" cy="62819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13" name="Down Arrow 12"/>
          <p:cNvSpPr/>
          <p:nvPr/>
        </p:nvSpPr>
        <p:spPr>
          <a:xfrm rot="10800000">
            <a:off x="7162800" y="3810000"/>
            <a:ext cx="533400" cy="68580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4587240" cy="5668963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Prenos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materijala</a:t>
            </a:r>
            <a:r>
              <a:rPr lang="en-US" b="1" dirty="0">
                <a:solidFill>
                  <a:srgbClr val="FF0000"/>
                </a:solidFill>
              </a:rPr>
              <a:t> u </a:t>
            </a:r>
            <a:r>
              <a:rPr lang="en-US" b="1" dirty="0" err="1">
                <a:solidFill>
                  <a:srgbClr val="FF0000"/>
                </a:solidFill>
              </a:rPr>
              <a:t>kratkom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spoju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sitnim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kapima</a:t>
            </a:r>
            <a:r>
              <a:rPr lang="en-US" b="1" dirty="0">
                <a:solidFill>
                  <a:srgbClr val="0070C0"/>
                </a:solidFill>
              </a:rPr>
              <a:t> (</a:t>
            </a:r>
            <a:r>
              <a:rPr lang="en-US" b="1" dirty="0" err="1">
                <a:solidFill>
                  <a:srgbClr val="0070C0"/>
                </a:solidFill>
              </a:rPr>
              <a:t>sprej</a:t>
            </a:r>
            <a:r>
              <a:rPr lang="en-US" b="1" dirty="0">
                <a:solidFill>
                  <a:srgbClr val="0070C0"/>
                </a:solidFill>
              </a:rPr>
              <a:t>) 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pulsno</a:t>
            </a:r>
            <a:r>
              <a:rPr lang="en-US" b="1" dirty="0">
                <a:solidFill>
                  <a:srgbClr val="0070C0"/>
                </a:solidFill>
              </a:rPr>
              <a:t>:</a:t>
            </a:r>
          </a:p>
          <a:p>
            <a:r>
              <a:rPr lang="en-US" b="1" smtClean="0">
                <a:solidFill>
                  <a:srgbClr val="0070C0"/>
                </a:solidFill>
              </a:rPr>
              <a:t>Prenos </a:t>
            </a:r>
            <a:r>
              <a:rPr lang="en-US" b="1" dirty="0">
                <a:solidFill>
                  <a:srgbClr val="0070C0"/>
                </a:solidFill>
              </a:rPr>
              <a:t>u </a:t>
            </a:r>
            <a:r>
              <a:rPr lang="en-US" b="1" dirty="0" err="1">
                <a:solidFill>
                  <a:srgbClr val="0070C0"/>
                </a:solidFill>
              </a:rPr>
              <a:t>krupnim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kapima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izaziva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prekomerno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prštanje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metala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ne </a:t>
            </a:r>
            <a:r>
              <a:rPr lang="en-US" b="1" dirty="0" err="1">
                <a:solidFill>
                  <a:srgbClr val="0070C0"/>
                </a:solidFill>
              </a:rPr>
              <a:t>preporučuje</a:t>
            </a:r>
            <a:r>
              <a:rPr lang="en-US" b="1" dirty="0">
                <a:solidFill>
                  <a:srgbClr val="0070C0"/>
                </a:solidFill>
              </a:rPr>
              <a:t> se:</a:t>
            </a:r>
          </a:p>
          <a:p>
            <a:endParaRPr lang="en-US" dirty="0"/>
          </a:p>
        </p:txBody>
      </p:sp>
      <p:sp>
        <p:nvSpPr>
          <p:cNvPr id="1026" name="AutoShape 2" descr="http://svetzavarivanja.rs/images/znanje/co2_zavarivanje/05a%20jedna%20od%20najcesce%20skidanih%20slik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64422" t="31250" r="19180" b="35417"/>
          <a:stretch>
            <a:fillRect/>
          </a:stretch>
        </p:blipFill>
        <p:spPr bwMode="auto">
          <a:xfrm>
            <a:off x="335014" y="4107202"/>
            <a:ext cx="2133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l="59370" t="31250" r="14861" b="48380"/>
          <a:stretch>
            <a:fillRect/>
          </a:stretch>
        </p:blipFill>
        <p:spPr bwMode="auto">
          <a:xfrm>
            <a:off x="5943600" y="5181600"/>
            <a:ext cx="30861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 l="59370" t="51620" r="14861" b="28125"/>
          <a:stretch>
            <a:fillRect/>
          </a:stretch>
        </p:blipFill>
        <p:spPr bwMode="auto">
          <a:xfrm>
            <a:off x="5769211" y="3386766"/>
            <a:ext cx="3260489" cy="1440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 l="62884" t="21875" r="17789" b="53125"/>
          <a:stretch>
            <a:fillRect/>
          </a:stretch>
        </p:blipFill>
        <p:spPr bwMode="auto">
          <a:xfrm>
            <a:off x="2743200" y="4724400"/>
            <a:ext cx="2514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/>
          <a:srcRect l="48235" t="29167" r="26574" b="50000"/>
          <a:stretch/>
        </p:blipFill>
        <p:spPr bwMode="auto">
          <a:xfrm>
            <a:off x="4277032" y="609600"/>
            <a:ext cx="475266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553200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Izvor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struje</a:t>
            </a:r>
            <a:r>
              <a:rPr lang="en-US" b="1" dirty="0">
                <a:solidFill>
                  <a:srgbClr val="FF0000"/>
                </a:solidFill>
              </a:rPr>
              <a:t> je </a:t>
            </a:r>
            <a:r>
              <a:rPr lang="en-US" b="1" dirty="0" err="1">
                <a:solidFill>
                  <a:srgbClr val="FF0000"/>
                </a:solidFill>
              </a:rPr>
              <a:t>sa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konstantnim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naponom</a:t>
            </a:r>
            <a:r>
              <a:rPr lang="en-US" b="1" dirty="0">
                <a:solidFill>
                  <a:srgbClr val="FF0000"/>
                </a:solidFill>
              </a:rPr>
              <a:t> (CV-Constant Voltage):</a:t>
            </a:r>
          </a:p>
          <a:p>
            <a:r>
              <a:rPr lang="en-US" b="1" smtClean="0">
                <a:solidFill>
                  <a:srgbClr val="0070C0"/>
                </a:solidFill>
              </a:rPr>
              <a:t>Reguliše </a:t>
            </a:r>
            <a:r>
              <a:rPr lang="en-US" b="1" dirty="0">
                <a:solidFill>
                  <a:srgbClr val="0070C0"/>
                </a:solidFill>
              </a:rPr>
              <a:t>se </a:t>
            </a:r>
            <a:r>
              <a:rPr lang="en-US" b="1" dirty="0" err="1">
                <a:solidFill>
                  <a:srgbClr val="0070C0"/>
                </a:solidFill>
              </a:rPr>
              <a:t>napon</a:t>
            </a:r>
            <a:r>
              <a:rPr lang="en-US" b="1" dirty="0">
                <a:solidFill>
                  <a:srgbClr val="0070C0"/>
                </a:solidFill>
              </a:rPr>
              <a:t>, a ne </a:t>
            </a:r>
            <a:r>
              <a:rPr lang="en-US" b="1" dirty="0" err="1">
                <a:solidFill>
                  <a:srgbClr val="0070C0"/>
                </a:solidFill>
              </a:rPr>
              <a:t>struja</a:t>
            </a:r>
            <a:r>
              <a:rPr lang="en-US" b="1" dirty="0">
                <a:solidFill>
                  <a:srgbClr val="0070C0"/>
                </a:solidFill>
              </a:rPr>
              <a:t>!!!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 l="57980" t="18750" r="12738" b="51042"/>
          <a:stretch>
            <a:fillRect/>
          </a:stretch>
        </p:blipFill>
        <p:spPr bwMode="auto">
          <a:xfrm>
            <a:off x="1324303" y="2133600"/>
            <a:ext cx="643758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143000" y="2057400"/>
            <a:ext cx="1905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U [V]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24200" y="5638800"/>
            <a:ext cx="1905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I [A]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791200" y="4114800"/>
            <a:ext cx="1828800" cy="838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Zaštitni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gasovi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svojstva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43338" t="44792" r="7467" b="45738"/>
          <a:stretch>
            <a:fillRect/>
          </a:stretch>
        </p:blipFill>
        <p:spPr bwMode="auto">
          <a:xfrm>
            <a:off x="0" y="2667000"/>
            <a:ext cx="9144000" cy="989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43338" t="56037" r="7467" b="36671"/>
          <a:stretch>
            <a:fillRect/>
          </a:stretch>
        </p:blipFill>
        <p:spPr bwMode="auto">
          <a:xfrm>
            <a:off x="0" y="35814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</a:rPr>
              <a:t>Prednosti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err="1">
                <a:solidFill>
                  <a:srgbClr val="0070C0"/>
                </a:solidFill>
              </a:rPr>
              <a:t>Visokoproduktivan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postupak</a:t>
            </a:r>
            <a:r>
              <a:rPr lang="en-US" b="1" dirty="0">
                <a:solidFill>
                  <a:srgbClr val="0070C0"/>
                </a:solidFill>
              </a:rPr>
              <a:t> (</a:t>
            </a:r>
            <a:r>
              <a:rPr lang="en-US" b="1" dirty="0" err="1">
                <a:solidFill>
                  <a:srgbClr val="0070C0"/>
                </a:solidFill>
              </a:rPr>
              <a:t>velika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brzina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zavarivanja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po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pravilu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iz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jednog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prolaza</a:t>
            </a:r>
            <a:r>
              <a:rPr lang="en-US" b="1" dirty="0">
                <a:solidFill>
                  <a:srgbClr val="0070C0"/>
                </a:solidFill>
              </a:rPr>
              <a:t> do 8 mm)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err="1">
                <a:solidFill>
                  <a:srgbClr val="0070C0"/>
                </a:solidFill>
              </a:rPr>
              <a:t>Naročito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pogodan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postupak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obojene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metale</a:t>
            </a:r>
            <a:r>
              <a:rPr lang="en-US" b="1" dirty="0">
                <a:solidFill>
                  <a:srgbClr val="0070C0"/>
                </a:solidFill>
              </a:rPr>
              <a:t> (</a:t>
            </a:r>
            <a:r>
              <a:rPr lang="en-US" b="1" dirty="0" err="1">
                <a:solidFill>
                  <a:srgbClr val="0070C0"/>
                </a:solidFill>
              </a:rPr>
              <a:t>leg.Al</a:t>
            </a:r>
            <a:r>
              <a:rPr lang="en-US" b="1" dirty="0">
                <a:solidFill>
                  <a:srgbClr val="0070C0"/>
                </a:solidFill>
              </a:rPr>
              <a:t>, Cu, Mg), </a:t>
            </a:r>
            <a:r>
              <a:rPr lang="en-US" b="1" dirty="0" err="1">
                <a:solidFill>
                  <a:srgbClr val="0070C0"/>
                </a:solidFill>
              </a:rPr>
              <a:t>ali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visokolegirani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čelici</a:t>
            </a:r>
            <a:endParaRPr lang="en-US" b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err="1">
                <a:solidFill>
                  <a:srgbClr val="0070C0"/>
                </a:solidFill>
              </a:rPr>
              <a:t>Zaštitni</a:t>
            </a:r>
            <a:r>
              <a:rPr lang="en-US" b="1" dirty="0">
                <a:solidFill>
                  <a:srgbClr val="0070C0"/>
                </a:solidFill>
              </a:rPr>
              <a:t> gas ne </a:t>
            </a:r>
            <a:r>
              <a:rPr lang="en-US" b="1" dirty="0" err="1">
                <a:solidFill>
                  <a:srgbClr val="0070C0"/>
                </a:solidFill>
              </a:rPr>
              <a:t>mora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da</a:t>
            </a:r>
            <a:r>
              <a:rPr lang="en-US" b="1" dirty="0">
                <a:solidFill>
                  <a:srgbClr val="0070C0"/>
                </a:solidFill>
              </a:rPr>
              <a:t> se </a:t>
            </a:r>
            <a:r>
              <a:rPr lang="en-US" b="1" dirty="0" err="1">
                <a:solidFill>
                  <a:srgbClr val="0070C0"/>
                </a:solidFill>
              </a:rPr>
              <a:t>mehanički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čisti</a:t>
            </a:r>
            <a:endParaRPr lang="en-US" b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err="1">
                <a:solidFill>
                  <a:srgbClr val="0070C0"/>
                </a:solidFill>
              </a:rPr>
              <a:t>Isti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uređaj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</a:t>
            </a:r>
            <a:r>
              <a:rPr lang="en-US" b="1" dirty="0">
                <a:solidFill>
                  <a:srgbClr val="0070C0"/>
                </a:solidFill>
              </a:rPr>
              <a:t> MIG 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MAG, </a:t>
            </a:r>
            <a:r>
              <a:rPr lang="en-US" b="1" dirty="0" err="1">
                <a:solidFill>
                  <a:srgbClr val="0070C0"/>
                </a:solidFill>
              </a:rPr>
              <a:t>uz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zamenu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gasa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dodatnog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materijala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koturova</a:t>
            </a:r>
            <a:r>
              <a:rPr lang="en-US" b="1" dirty="0">
                <a:solidFill>
                  <a:srgbClr val="0070C0"/>
                </a:solidFill>
              </a:rPr>
              <a:t> (</a:t>
            </a:r>
            <a:r>
              <a:rPr lang="en-US" b="1" dirty="0" err="1">
                <a:solidFill>
                  <a:srgbClr val="0070C0"/>
                </a:solidFill>
              </a:rPr>
              <a:t>nareckani</a:t>
            </a:r>
            <a:r>
              <a:rPr lang="en-US" b="1" dirty="0">
                <a:solidFill>
                  <a:srgbClr val="0070C0"/>
                </a:solidFill>
              </a:rPr>
              <a:t>; </a:t>
            </a:r>
            <a:r>
              <a:rPr lang="en-US" b="1" dirty="0" err="1">
                <a:solidFill>
                  <a:srgbClr val="0070C0"/>
                </a:solidFill>
              </a:rPr>
              <a:t>deblja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žica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kod</a:t>
            </a:r>
            <a:r>
              <a:rPr lang="en-US" b="1" dirty="0">
                <a:solidFill>
                  <a:srgbClr val="0070C0"/>
                </a:solidFill>
              </a:rPr>
              <a:t> MIG): MIG/MAG </a:t>
            </a:r>
            <a:r>
              <a:rPr lang="en-US" b="1" dirty="0" err="1">
                <a:solidFill>
                  <a:srgbClr val="0070C0"/>
                </a:solidFill>
              </a:rPr>
              <a:t>univerzalan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postupak</a:t>
            </a:r>
            <a:r>
              <a:rPr lang="en-US" b="1" dirty="0">
                <a:solidFill>
                  <a:srgbClr val="0070C0"/>
                </a:solidFill>
              </a:rPr>
              <a:t>!!!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1498</TotalTime>
  <Words>888</Words>
  <Application>Microsoft Office PowerPoint</Application>
  <PresentationFormat>On-screen Show (4:3)</PresentationFormat>
  <Paragraphs>122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Droplet</vt:lpstr>
      <vt:lpstr>PowerPoint Presentation</vt:lpstr>
      <vt:lpstr>Zavarivanje u zaštitnom gasu</vt:lpstr>
      <vt:lpstr>PowerPoint Presentation</vt:lpstr>
      <vt:lpstr>Zavarivanje u inertnom gasu sa topljivom elektrodom (MIG)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Zavarivanje u aktivnom gasu sa topljivom elektrodom (MAG)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Tehnologija zavarivanja</dc:title>
  <dc:creator>sebastijan</dc:creator>
  <cp:lastModifiedBy>Dragan</cp:lastModifiedBy>
  <cp:revision>108</cp:revision>
  <dcterms:created xsi:type="dcterms:W3CDTF">2014-03-31T08:24:48Z</dcterms:created>
  <dcterms:modified xsi:type="dcterms:W3CDTF">2022-10-03T11:10:01Z</dcterms:modified>
</cp:coreProperties>
</file>