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72" r:id="rId4"/>
    <p:sldId id="271" r:id="rId5"/>
    <p:sldId id="270" r:id="rId6"/>
    <p:sldId id="261" r:id="rId7"/>
    <p:sldId id="258" r:id="rId8"/>
    <p:sldId id="277" r:id="rId9"/>
    <p:sldId id="273" r:id="rId10"/>
    <p:sldId id="274" r:id="rId11"/>
    <p:sldId id="275" r:id="rId12"/>
    <p:sldId id="276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5319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2507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397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62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2291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4800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4962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17131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67656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2325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21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8005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1688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065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3074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9568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2434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909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F01209-D8E8-4FB2-9495-C88D6EA9CB6B}" type="datetimeFigureOut">
              <a:rPr lang="sr-Latn-CS" smtClean="0"/>
              <a:pPr/>
              <a:t>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2618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6C2934-F1B7-BA06-4E98-6FBFD0E7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A9BE50DA-5C32-572D-A83B-9BF10C3761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Zavarivanje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praškom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(EPP)</a:t>
            </a:r>
            <a:endParaRPr lang="sr-Latn-R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imes New Roman" panose="02020603050405020304" pitchFamily="18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52956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l="2645" r="2229"/>
          <a:stretch>
            <a:fillRect/>
          </a:stretch>
        </p:blipFill>
        <p:spPr bwMode="auto">
          <a:xfrm rot="60000">
            <a:off x="4974889" y="1318777"/>
            <a:ext cx="4114173" cy="49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/>
        </p:nvGrpSpPr>
        <p:grpSpPr>
          <a:xfrm>
            <a:off x="284041" y="1536289"/>
            <a:ext cx="4648200" cy="4191411"/>
            <a:chOff x="0" y="1828800"/>
            <a:chExt cx="4953000" cy="441201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b="3620"/>
            <a:stretch/>
          </p:blipFill>
          <p:spPr bwMode="auto">
            <a:xfrm>
              <a:off x="0" y="1981200"/>
              <a:ext cx="4953000" cy="425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1828800"/>
              <a:ext cx="2209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762000"/>
            <a:ext cx="8229600" cy="551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0000"/>
                </a:solidFill>
              </a:rPr>
              <a:t>EPP zavarivanje ugaonih i T-šavova: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682" y="5727700"/>
            <a:ext cx="45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rgbClr val="0070C0"/>
                </a:solidFill>
              </a:rPr>
              <a:t>Šema zavarivanja preklopnih i T spojeva</a:t>
            </a:r>
            <a:endParaRPr 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4114800" cy="55927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kružnih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šavova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manjih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prečnika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potreban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poseban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uređaj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zadržavanje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praška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Potreban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pomak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žice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odnosu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čime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sprečava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isticanje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rastopa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156250" y="1093754"/>
            <a:ext cx="4586184" cy="47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862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cevi</a:t>
            </a:r>
            <a:r>
              <a:rPr lang="en-US" b="1" dirty="0">
                <a:solidFill>
                  <a:srgbClr val="FF0000"/>
                </a:solidFill>
              </a:rPr>
              <a:t> EPP </a:t>
            </a:r>
            <a:r>
              <a:rPr lang="en-US" b="1" dirty="0" err="1">
                <a:solidFill>
                  <a:srgbClr val="FF0000"/>
                </a:solidFill>
              </a:rPr>
              <a:t>postupkom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Podloška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bakra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cilindrične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posude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malih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prečnika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4275013" y="1170979"/>
            <a:ext cx="4868987" cy="5610821"/>
            <a:chOff x="4275013" y="1292898"/>
            <a:chExt cx="4868987" cy="56108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20000">
              <a:off x="4275013" y="1292898"/>
              <a:ext cx="4774468" cy="5487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6781800" y="6705600"/>
              <a:ext cx="2362200" cy="198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CS" b="1" dirty="0">
                <a:solidFill>
                  <a:srgbClr val="FF0000"/>
                </a:solidFill>
              </a:rPr>
              <a:t>Prednosti:</a:t>
            </a:r>
            <a:endParaRPr lang="en-US" b="1" dirty="0">
              <a:solidFill>
                <a:srgbClr val="FF0000"/>
              </a:solidFill>
            </a:endParaRPr>
          </a:p>
          <a:p>
            <a:endParaRPr lang="sr-Latn-C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-   </a:t>
            </a:r>
            <a:r>
              <a:rPr lang="en-US" b="1" dirty="0" err="1">
                <a:solidFill>
                  <a:srgbClr val="0070C0"/>
                </a:solidFill>
              </a:rPr>
              <a:t>Velik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uvar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tako</a:t>
            </a:r>
            <a:r>
              <a:rPr lang="en-US" b="1" dirty="0">
                <a:solidFill>
                  <a:srgbClr val="0070C0"/>
                </a:solidFill>
              </a:rPr>
              <a:t> da </a:t>
            </a:r>
            <a:r>
              <a:rPr lang="en-US" b="1" dirty="0" err="1">
                <a:solidFill>
                  <a:srgbClr val="0070C0"/>
                </a:solidFill>
              </a:rPr>
              <a:t>obično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potrebna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priprema</a:t>
            </a:r>
            <a:r>
              <a:rPr lang="en-US" b="1" dirty="0">
                <a:solidFill>
                  <a:srgbClr val="0070C0"/>
                </a:solidFill>
              </a:rPr>
              <a:t> V-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već</a:t>
            </a:r>
            <a:r>
              <a:rPr lang="en-US" b="1" dirty="0">
                <a:solidFill>
                  <a:srgbClr val="0070C0"/>
                </a:solidFill>
              </a:rPr>
              <a:t> I-</a:t>
            </a:r>
            <a:r>
              <a:rPr lang="en-US" b="1" dirty="0" err="1">
                <a:solidFill>
                  <a:srgbClr val="0070C0"/>
                </a:solidFill>
              </a:rPr>
              <a:t>šav</a:t>
            </a:r>
            <a:r>
              <a:rPr lang="en-US" b="1" dirty="0">
                <a:solidFill>
                  <a:srgbClr val="0070C0"/>
                </a:solidFill>
              </a:rPr>
              <a:t> (do 15 mm,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REL ~4 mm)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Udeo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žice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učestvuje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šavu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relativno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mali-rentabilno</a:t>
            </a:r>
            <a:r>
              <a:rPr lang="en-US" b="1" dirty="0">
                <a:solidFill>
                  <a:srgbClr val="0070C0"/>
                </a:solidFill>
              </a:rPr>
              <a:t> s </a:t>
            </a:r>
            <a:r>
              <a:rPr lang="en-US" b="1" dirty="0" err="1">
                <a:solidFill>
                  <a:srgbClr val="0070C0"/>
                </a:solidFill>
              </a:rPr>
              <a:t>obzirom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znatno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višu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žice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odnosu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10x </a:t>
            </a:r>
            <a:r>
              <a:rPr lang="en-US" b="1" dirty="0" err="1">
                <a:solidFill>
                  <a:srgbClr val="0070C0"/>
                </a:solidFill>
              </a:rPr>
              <a:t>veća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produktivnost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odnosu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REL (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različitih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vrsta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čelika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Gubici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prštanja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isparavanja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smanjeno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odnosu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REL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Nepotrebna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zaštita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zavarivača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jer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izvodi</a:t>
            </a:r>
            <a:r>
              <a:rPr lang="en-US" b="1" dirty="0">
                <a:solidFill>
                  <a:srgbClr val="0070C0"/>
                </a:solidFill>
              </a:rPr>
              <a:t> pod </a:t>
            </a:r>
            <a:r>
              <a:rPr lang="en-US" b="1" dirty="0" err="1">
                <a:solidFill>
                  <a:srgbClr val="0070C0"/>
                </a:solidFill>
              </a:rPr>
              <a:t>zaštitom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Manje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deformacije</a:t>
            </a:r>
            <a:endParaRPr lang="sr-Latn-C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CS" b="1" dirty="0">
                <a:solidFill>
                  <a:srgbClr val="0070C0"/>
                </a:solidFill>
              </a:rPr>
              <a:t>Visoka mogućnost automatizacije</a:t>
            </a:r>
            <a:endParaRPr lang="en-US" b="1" dirty="0">
              <a:solidFill>
                <a:srgbClr val="0070C0"/>
              </a:solidFill>
            </a:endParaRPr>
          </a:p>
          <a:p>
            <a:endParaRPr lang="sr-Latn-C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b="1" dirty="0">
                <a:solidFill>
                  <a:srgbClr val="FF0000"/>
                </a:solidFill>
              </a:rPr>
              <a:t>Nedostaci: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Visoka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cena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Velik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utrošak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njegova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povećavaju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postupka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isplativ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samo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dugačke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šavove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Manja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fleksibilnost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položajima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REL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velike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dubine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uvara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teško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primenjiv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legure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aluminijuma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gustina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otežava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isplivavanje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troske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b="1">
                <a:solidFill>
                  <a:srgbClr val="FF0000"/>
                </a:solidFill>
              </a:rPr>
              <a:t>El</a:t>
            </a:r>
            <a:r>
              <a:rPr lang="sr-Latn-CS" b="1" smtClean="0">
                <a:solidFill>
                  <a:srgbClr val="FF0000"/>
                </a:solidFill>
              </a:rPr>
              <a:t>. luk </a:t>
            </a:r>
            <a:r>
              <a:rPr lang="sr-Latn-CS" b="1" dirty="0">
                <a:solidFill>
                  <a:srgbClr val="0070C0"/>
                </a:solidFill>
              </a:rPr>
              <a:t>se uspostavlja između elektrode i osnovnog materijala, kroz gasni mehur nastao topljenjem praha.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Prenos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krupnim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sitnim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kapima</a:t>
            </a:r>
            <a:r>
              <a:rPr lang="en-US" dirty="0"/>
              <a:t>.</a:t>
            </a:r>
          </a:p>
          <a:p>
            <a:endParaRPr lang="sr-Latn-CS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1981200"/>
            <a:ext cx="6781800" cy="4343400"/>
            <a:chOff x="1839834" y="3221184"/>
            <a:chExt cx="5780166" cy="36368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 rot="120000">
              <a:off x="1839834" y="3221184"/>
              <a:ext cx="5643923" cy="3539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572000" y="6629400"/>
              <a:ext cx="3048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3962400" cy="6400800"/>
          </a:xfrm>
        </p:spPr>
        <p:txBody>
          <a:bodyPr>
            <a:normAutofit/>
          </a:bodyPr>
          <a:lstStyle/>
          <a:p>
            <a:r>
              <a:rPr lang="sr-Latn-CS" b="1" dirty="0">
                <a:solidFill>
                  <a:srgbClr val="FF0000"/>
                </a:solidFill>
              </a:rPr>
              <a:t>EPP postupak sa dve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ili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više</a:t>
            </a:r>
            <a:r>
              <a:rPr lang="sr-Latn-CS" b="1" dirty="0">
                <a:solidFill>
                  <a:srgbClr val="FF0000"/>
                </a:solidFill>
              </a:rPr>
              <a:t> elektrod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sr-Latn-CS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a) Sa zajedničkim rastopom (veći uvar, za </a:t>
            </a:r>
            <a:r>
              <a:rPr lang="sr-Latn-CS" b="1" dirty="0">
                <a:solidFill>
                  <a:srgbClr val="FF0000"/>
                </a:solidFill>
              </a:rPr>
              <a:t>zavarivanje osnovnog materijala veće debljine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navarivanje</a:t>
            </a:r>
            <a:r>
              <a:rPr lang="sr-Latn-CS" b="1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b) Sa posebnim rastopima (smanjenje brzine hađenja, što je pogodno kod osnovnog materijala sklonog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sr-Latn-CS" b="1" dirty="0">
                <a:solidFill>
                  <a:srgbClr val="0070C0"/>
                </a:solidFill>
              </a:rPr>
              <a:t>kaljenju – stvaranju martenzitne strukture u zoni uticaja toplote)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347886" y="4378117"/>
            <a:ext cx="477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4591044" y="29755"/>
            <a:ext cx="3429000" cy="221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-Right Arrow 5"/>
          <p:cNvSpPr/>
          <p:nvPr/>
        </p:nvSpPr>
        <p:spPr>
          <a:xfrm>
            <a:off x="5410200" y="4724400"/>
            <a:ext cx="1752600" cy="60960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75-125 mm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5637" t="26042" r="9810" b="29167"/>
          <a:stretch>
            <a:fillRect/>
          </a:stretch>
        </p:blipFill>
        <p:spPr bwMode="auto">
          <a:xfrm>
            <a:off x="5029200" y="2133600"/>
            <a:ext cx="3124200" cy="22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ight Arrow 1"/>
          <p:cNvSpPr/>
          <p:nvPr/>
        </p:nvSpPr>
        <p:spPr>
          <a:xfrm>
            <a:off x="4199214" y="1295400"/>
            <a:ext cx="617815" cy="36676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376587">
            <a:off x="3709156" y="3858759"/>
            <a:ext cx="1235629" cy="36676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3048000" cy="4830763"/>
          </a:xfrm>
        </p:spPr>
        <p:txBody>
          <a:bodyPr>
            <a:normAutofit/>
          </a:bodyPr>
          <a:lstStyle/>
          <a:p>
            <a:r>
              <a:rPr lang="sr-Latn-CS" b="1" dirty="0">
                <a:solidFill>
                  <a:srgbClr val="FF0000"/>
                </a:solidFill>
              </a:rPr>
              <a:t>Prava polarnost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Najmanji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uvar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navarivanje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95600" y="1295400"/>
            <a:ext cx="31242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CS" sz="2000" b="1" dirty="0">
                <a:solidFill>
                  <a:srgbClr val="FF0000"/>
                </a:solidFill>
              </a:rPr>
              <a:t>Obrnuta</a:t>
            </a:r>
            <a:r>
              <a:rPr kumimoji="0" lang="sr-Latn-CS" sz="2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polarnost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="1" baseline="0" dirty="0" err="1">
                <a:solidFill>
                  <a:srgbClr val="0070C0"/>
                </a:solidFill>
              </a:rPr>
              <a:t>Veća</a:t>
            </a:r>
            <a:r>
              <a:rPr lang="en-US" sz="2000" b="1" baseline="0" dirty="0">
                <a:solidFill>
                  <a:srgbClr val="0070C0"/>
                </a:solidFill>
              </a:rPr>
              <a:t> </a:t>
            </a:r>
            <a:r>
              <a:rPr lang="en-US" sz="2000" b="1" baseline="0" dirty="0" err="1">
                <a:solidFill>
                  <a:srgbClr val="0070C0"/>
                </a:solidFill>
              </a:rPr>
              <a:t>brzina</a:t>
            </a:r>
            <a:r>
              <a:rPr lang="en-US" sz="2000" b="1" baseline="0" dirty="0">
                <a:solidFill>
                  <a:srgbClr val="0070C0"/>
                </a:solidFill>
              </a:rPr>
              <a:t> </a:t>
            </a:r>
            <a:r>
              <a:rPr lang="en-US" sz="2000" b="1" baseline="0" dirty="0" err="1">
                <a:solidFill>
                  <a:srgbClr val="0070C0"/>
                </a:solidFill>
              </a:rPr>
              <a:t>topljenja</a:t>
            </a:r>
            <a:r>
              <a:rPr lang="en-US" sz="2000" b="1" baseline="0" dirty="0">
                <a:solidFill>
                  <a:srgbClr val="0070C0"/>
                </a:solidFill>
              </a:rPr>
              <a:t> </a:t>
            </a:r>
            <a:r>
              <a:rPr lang="en-US" sz="2000" b="1" baseline="0" dirty="0" err="1">
                <a:solidFill>
                  <a:srgbClr val="0070C0"/>
                </a:solidFill>
              </a:rPr>
              <a:t>elektrode</a:t>
            </a:r>
            <a:endParaRPr lang="en-US" sz="2000" b="1" baseline="0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="1" dirty="0" err="1">
                <a:solidFill>
                  <a:srgbClr val="0070C0"/>
                </a:solidFill>
              </a:rPr>
              <a:t>Samočišćenje</a:t>
            </a:r>
            <a:r>
              <a:rPr lang="en-US" sz="2000" b="1" dirty="0">
                <a:solidFill>
                  <a:srgbClr val="0070C0"/>
                </a:solidFill>
              </a:rPr>
              <a:t> osn.mat.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="1" dirty="0" err="1">
                <a:solidFill>
                  <a:srgbClr val="0070C0"/>
                </a:solidFill>
              </a:rPr>
              <a:t>Najveći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uvar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30589" y="3403435"/>
            <a:ext cx="7132211" cy="3530765"/>
            <a:chOff x="30589" y="3099274"/>
            <a:chExt cx="7132211" cy="35307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540000">
              <a:off x="30589" y="3099275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540000">
              <a:off x="3154790" y="3099274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6"/>
            <p:cNvSpPr/>
            <p:nvPr/>
          </p:nvSpPr>
          <p:spPr>
            <a:xfrm>
              <a:off x="2280812" y="3755221"/>
              <a:ext cx="675968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257800" y="3683237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5512037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3149837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+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600200" y="4826237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4724400" y="4750037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9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2294374" y="6032031"/>
              <a:ext cx="10769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Rectangle 18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76400" y="35814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00600" y="35814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76400" y="64008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00600" y="63246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91200" y="502598"/>
            <a:ext cx="3276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="1" dirty="0" err="1">
                <a:solidFill>
                  <a:srgbClr val="0070C0"/>
                </a:solidFill>
              </a:rPr>
              <a:t>Za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rad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više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žica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da</a:t>
            </a:r>
            <a:r>
              <a:rPr lang="en-US" sz="2000" b="1" dirty="0">
                <a:solidFill>
                  <a:srgbClr val="0070C0"/>
                </a:solidFill>
              </a:rPr>
              <a:t> se </a:t>
            </a:r>
            <a:r>
              <a:rPr lang="en-US" sz="2000" b="1" dirty="0" err="1">
                <a:solidFill>
                  <a:srgbClr val="0070C0"/>
                </a:solidFill>
              </a:rPr>
              <a:t>izbegne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interakcija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uzrokovana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jednosmernom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strujom</a:t>
            </a:r>
            <a:r>
              <a:rPr lang="en-US" sz="2000" b="1" dirty="0">
                <a:solidFill>
                  <a:srgbClr val="0070C0"/>
                </a:solidFill>
              </a:rPr>
              <a:t> (</a:t>
            </a:r>
            <a:r>
              <a:rPr lang="en-US" sz="2000" b="1" dirty="0" err="1">
                <a:solidFill>
                  <a:srgbClr val="0070C0"/>
                </a:solidFill>
              </a:rPr>
              <a:t>skretanje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luka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između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žica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Srednjji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uvar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</a:t>
            </a: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ali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uz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više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žica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može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biti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najveći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2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uvar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87124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smtClean="0">
                <a:solidFill>
                  <a:srgbClr val="FF0000"/>
                </a:solidFill>
              </a:rPr>
              <a:t>JEDNOSMERNA STRUJA:	        </a:t>
            </a:r>
            <a:r>
              <a:rPr lang="sr-Latn-RS" sz="2000" b="1" smtClean="0">
                <a:solidFill>
                  <a:srgbClr val="FF0000"/>
                </a:solidFill>
              </a:rPr>
              <a:t>                      </a:t>
            </a:r>
            <a:r>
              <a:rPr lang="en-US" sz="2000" b="1" smtClean="0">
                <a:solidFill>
                  <a:srgbClr val="FF0000"/>
                </a:solidFill>
              </a:rPr>
              <a:t>NAIZMENIČNA STRUJA:</a:t>
            </a:r>
          </a:p>
          <a:p>
            <a:endParaRPr lang="en-US" sz="3200" dirty="0"/>
          </a:p>
        </p:txBody>
      </p:sp>
      <p:sp>
        <p:nvSpPr>
          <p:cNvPr id="37" name="Left Brace 36"/>
          <p:cNvSpPr/>
          <p:nvPr/>
        </p:nvSpPr>
        <p:spPr>
          <a:xfrm rot="5400000">
            <a:off x="2400300" y="-1790700"/>
            <a:ext cx="685800" cy="5334000"/>
          </a:xfrm>
          <a:prstGeom prst="leftBrac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252545" y="4151587"/>
            <a:ext cx="1072055" cy="2096813"/>
          </a:xfrm>
          <a:custGeom>
            <a:avLst/>
            <a:gdLst>
              <a:gd name="connsiteX0" fmla="*/ 0 w 1072055"/>
              <a:gd name="connsiteY0" fmla="*/ 614855 h 2096813"/>
              <a:gd name="connsiteX1" fmla="*/ 47296 w 1072055"/>
              <a:gd name="connsiteY1" fmla="*/ 930165 h 2096813"/>
              <a:gd name="connsiteX2" fmla="*/ 236483 w 1072055"/>
              <a:gd name="connsiteY2" fmla="*/ 1891862 h 2096813"/>
              <a:gd name="connsiteX3" fmla="*/ 819807 w 1072055"/>
              <a:gd name="connsiteY3" fmla="*/ 1891862 h 2096813"/>
              <a:gd name="connsiteX4" fmla="*/ 835572 w 1072055"/>
              <a:gd name="connsiteY4" fmla="*/ 2096813 h 2096813"/>
              <a:gd name="connsiteX5" fmla="*/ 1072055 w 1072055"/>
              <a:gd name="connsiteY5" fmla="*/ 2096813 h 2096813"/>
              <a:gd name="connsiteX6" fmla="*/ 1056289 w 1072055"/>
              <a:gd name="connsiteY6" fmla="*/ 0 h 2096813"/>
              <a:gd name="connsiteX7" fmla="*/ 646386 w 1072055"/>
              <a:gd name="connsiteY7" fmla="*/ 0 h 2096813"/>
              <a:gd name="connsiteX8" fmla="*/ 0 w 1072055"/>
              <a:gd name="connsiteY8" fmla="*/ 614855 h 20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055" h="2096813">
                <a:moveTo>
                  <a:pt x="0" y="614855"/>
                </a:moveTo>
                <a:lnTo>
                  <a:pt x="47296" y="930165"/>
                </a:lnTo>
                <a:lnTo>
                  <a:pt x="236483" y="1891862"/>
                </a:lnTo>
                <a:lnTo>
                  <a:pt x="819807" y="1891862"/>
                </a:lnTo>
                <a:lnTo>
                  <a:pt x="835572" y="2096813"/>
                </a:lnTo>
                <a:lnTo>
                  <a:pt x="1072055" y="2096813"/>
                </a:lnTo>
                <a:lnTo>
                  <a:pt x="1056289" y="0"/>
                </a:lnTo>
                <a:lnTo>
                  <a:pt x="646386" y="0"/>
                </a:lnTo>
                <a:lnTo>
                  <a:pt x="0" y="61485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3"/>
          <p:cNvGrpSpPr/>
          <p:nvPr/>
        </p:nvGrpSpPr>
        <p:grpSpPr>
          <a:xfrm>
            <a:off x="6021200" y="3511769"/>
            <a:ext cx="3122800" cy="3498631"/>
            <a:chOff x="1121349" y="3295904"/>
            <a:chExt cx="3033568" cy="3270031"/>
          </a:xfrm>
        </p:grpSpPr>
        <p:grpSp>
          <p:nvGrpSpPr>
            <p:cNvPr id="5" name="Group 14"/>
            <p:cNvGrpSpPr/>
            <p:nvPr/>
          </p:nvGrpSpPr>
          <p:grpSpPr>
            <a:xfrm>
              <a:off x="1121349" y="3295904"/>
              <a:ext cx="3033568" cy="3270031"/>
              <a:chOff x="455900" y="3295904"/>
              <a:chExt cx="3033568" cy="3270031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r="31697"/>
              <a:stretch>
                <a:fillRect/>
              </a:stretch>
            </p:blipFill>
            <p:spPr bwMode="auto">
              <a:xfrm rot="21540000">
                <a:off x="455900" y="3295904"/>
                <a:ext cx="3033568" cy="3270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685800" y="3429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85800" y="55626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57400" y="3429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60198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Up-Down Arrow 31"/>
              <p:cNvSpPr/>
              <p:nvPr/>
            </p:nvSpPr>
            <p:spPr>
              <a:xfrm>
                <a:off x="2057400" y="4800600"/>
                <a:ext cx="381000" cy="838200"/>
              </a:xfrm>
              <a:prstGeom prst="up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143000" y="4648200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~</a:t>
              </a:r>
            </a:p>
          </p:txBody>
        </p:sp>
      </p:grpSp>
      <p:sp>
        <p:nvSpPr>
          <p:cNvPr id="38" name="Freeform 37"/>
          <p:cNvSpPr/>
          <p:nvPr/>
        </p:nvSpPr>
        <p:spPr>
          <a:xfrm>
            <a:off x="8382000" y="3905383"/>
            <a:ext cx="792291" cy="2096813"/>
          </a:xfrm>
          <a:custGeom>
            <a:avLst/>
            <a:gdLst>
              <a:gd name="connsiteX0" fmla="*/ 0 w 1072055"/>
              <a:gd name="connsiteY0" fmla="*/ 614855 h 2096813"/>
              <a:gd name="connsiteX1" fmla="*/ 47296 w 1072055"/>
              <a:gd name="connsiteY1" fmla="*/ 930165 h 2096813"/>
              <a:gd name="connsiteX2" fmla="*/ 236483 w 1072055"/>
              <a:gd name="connsiteY2" fmla="*/ 1891862 h 2096813"/>
              <a:gd name="connsiteX3" fmla="*/ 819807 w 1072055"/>
              <a:gd name="connsiteY3" fmla="*/ 1891862 h 2096813"/>
              <a:gd name="connsiteX4" fmla="*/ 835572 w 1072055"/>
              <a:gd name="connsiteY4" fmla="*/ 2096813 h 2096813"/>
              <a:gd name="connsiteX5" fmla="*/ 1072055 w 1072055"/>
              <a:gd name="connsiteY5" fmla="*/ 2096813 h 2096813"/>
              <a:gd name="connsiteX6" fmla="*/ 1056289 w 1072055"/>
              <a:gd name="connsiteY6" fmla="*/ 0 h 2096813"/>
              <a:gd name="connsiteX7" fmla="*/ 646386 w 1072055"/>
              <a:gd name="connsiteY7" fmla="*/ 0 h 2096813"/>
              <a:gd name="connsiteX8" fmla="*/ 0 w 1072055"/>
              <a:gd name="connsiteY8" fmla="*/ 614855 h 20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055" h="2096813">
                <a:moveTo>
                  <a:pt x="0" y="614855"/>
                </a:moveTo>
                <a:lnTo>
                  <a:pt x="47296" y="930165"/>
                </a:lnTo>
                <a:lnTo>
                  <a:pt x="236483" y="1891862"/>
                </a:lnTo>
                <a:lnTo>
                  <a:pt x="819807" y="1891862"/>
                </a:lnTo>
                <a:lnTo>
                  <a:pt x="835572" y="2096813"/>
                </a:lnTo>
                <a:lnTo>
                  <a:pt x="1072055" y="2096813"/>
                </a:lnTo>
                <a:lnTo>
                  <a:pt x="1056289" y="0"/>
                </a:lnTo>
                <a:lnTo>
                  <a:pt x="646386" y="0"/>
                </a:lnTo>
                <a:lnTo>
                  <a:pt x="0" y="61485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876800" y="5181600"/>
            <a:ext cx="45720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  <p:sp>
        <p:nvSpPr>
          <p:cNvPr id="41" name="Down Arrow 40"/>
          <p:cNvSpPr/>
          <p:nvPr/>
        </p:nvSpPr>
        <p:spPr>
          <a:xfrm rot="10800000">
            <a:off x="1752600" y="5029200"/>
            <a:ext cx="45720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  <p:sp>
        <p:nvSpPr>
          <p:cNvPr id="42" name="Up-Down Arrow 41"/>
          <p:cNvSpPr/>
          <p:nvPr/>
        </p:nvSpPr>
        <p:spPr>
          <a:xfrm>
            <a:off x="7822208" y="5105400"/>
            <a:ext cx="392207" cy="89679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solidFill>
                  <a:srgbClr val="FF0000"/>
                </a:solidFill>
              </a:rPr>
              <a:t>Uloga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praha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kao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obloge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REL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obezbeđenje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velike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r>
              <a:rPr lang="en-US" b="1" dirty="0">
                <a:solidFill>
                  <a:srgbClr val="0070C0"/>
                </a:solidFill>
              </a:rPr>
              <a:t>, a </a:t>
            </a:r>
            <a:r>
              <a:rPr lang="en-US" b="1" dirty="0" err="1">
                <a:solidFill>
                  <a:srgbClr val="0070C0"/>
                </a:solidFill>
              </a:rPr>
              <a:t>samim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topljenja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uvara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proizvodnosti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postupka</a:t>
            </a:r>
            <a:r>
              <a:rPr lang="en-US" b="1" dirty="0">
                <a:solidFill>
                  <a:srgbClr val="0070C0"/>
                </a:solidFill>
              </a:rPr>
              <a:t> EPP (</a:t>
            </a:r>
            <a:r>
              <a:rPr lang="en-US" b="1" dirty="0" err="1">
                <a:solidFill>
                  <a:srgbClr val="0070C0"/>
                </a:solidFill>
              </a:rPr>
              <a:t>nema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prskanja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REL </a:t>
            </a:r>
            <a:r>
              <a:rPr lang="en-US" b="1" dirty="0" err="1">
                <a:solidFill>
                  <a:srgbClr val="0070C0"/>
                </a:solidFill>
              </a:rPr>
              <a:t>pri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velikim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strujama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Istopljeni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Stabilizator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el.luka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kroz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snižavanje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potencijala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jonizacije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Pročišćavanje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legiranje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rastopa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2.	</a:t>
            </a:r>
            <a:r>
              <a:rPr lang="en-US" b="1" dirty="0" err="1">
                <a:solidFill>
                  <a:srgbClr val="0070C0"/>
                </a:solidFill>
              </a:rPr>
              <a:t>Neistopljeni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Toplotna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izolacija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Zaštita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zračenja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ponovo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koristiti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267200" y="914400"/>
            <a:ext cx="4648200" cy="514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962400" cy="5668963"/>
          </a:xfrm>
        </p:spPr>
        <p:txBody>
          <a:bodyPr/>
          <a:lstStyle/>
          <a:p>
            <a:r>
              <a:rPr lang="sr-Latn-CS" b="1" dirty="0">
                <a:solidFill>
                  <a:srgbClr val="FF0000"/>
                </a:solidFill>
              </a:rPr>
              <a:t>Automati za EPP posupak zavarivanja:</a:t>
            </a:r>
          </a:p>
          <a:p>
            <a:pPr>
              <a:buNone/>
            </a:pPr>
            <a:endParaRPr lang="sr-Latn-C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-  Namenjeni za automatsko izvođenje šavova velike dužine: nosači, mostovi, brodogradnja i dr.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sr-Latn-CS" b="1" dirty="0">
                <a:solidFill>
                  <a:srgbClr val="FF0000"/>
                </a:solidFill>
              </a:rPr>
              <a:t>Elektrodna žica:</a:t>
            </a:r>
          </a:p>
          <a:p>
            <a:endParaRPr lang="sr-Latn-C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Hladno vučena bakarisana čelična žica (bakarisana zbog antikorozivne zaštite)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Prečnici od 2 do 6 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Od niskougljeničnog ili niskolegiranog čelika, znatno ređe obojeni metali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b="1" dirty="0">
                <a:solidFill>
                  <a:srgbClr val="FF0000"/>
                </a:solidFill>
              </a:rPr>
              <a:t>Prahovi:</a:t>
            </a:r>
          </a:p>
          <a:p>
            <a:endParaRPr lang="sr-Latn-C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>
                <a:solidFill>
                  <a:srgbClr val="0070C0"/>
                </a:solidFill>
              </a:rPr>
              <a:t>Štite </a:t>
            </a:r>
            <a:r>
              <a:rPr lang="sr-Latn-CS" b="1" dirty="0">
                <a:solidFill>
                  <a:srgbClr val="0070C0"/>
                </a:solidFill>
              </a:rPr>
              <a:t>šav od atmosferskih gasova (N, O, H), stabilizuju el.luk, vrše legiranje rastopa.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FF0000"/>
                </a:solidFill>
              </a:rPr>
              <a:t>Topljeni prahovi</a:t>
            </a:r>
            <a:r>
              <a:rPr lang="sr-Latn-CS" b="1" dirty="0">
                <a:solidFill>
                  <a:srgbClr val="0070C0"/>
                </a:solidFill>
              </a:rPr>
              <a:t>: Na bazi MnO i SiO</a:t>
            </a:r>
            <a:r>
              <a:rPr lang="sr-Latn-CS" b="1" baseline="-25000" dirty="0">
                <a:solidFill>
                  <a:srgbClr val="0070C0"/>
                </a:solidFill>
              </a:rPr>
              <a:t>2</a:t>
            </a:r>
            <a:r>
              <a:rPr lang="sr-Latn-CS" b="1" dirty="0">
                <a:solidFill>
                  <a:srgbClr val="0070C0"/>
                </a:solidFill>
              </a:rPr>
              <a:t>, čijim razlaganjem ostaju Mn i Si. Mn i Si nadoknađuju isparene elemente u rastopu. Namenjeni za zavarivanje niskougljeničnih i niskolegiranih čelika.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FF0000"/>
                </a:solidFill>
              </a:rPr>
              <a:t>Netopljeni (keramički): </a:t>
            </a:r>
            <a:r>
              <a:rPr lang="sr-Latn-CS" b="1" dirty="0">
                <a:solidFill>
                  <a:srgbClr val="0070C0"/>
                </a:solidFill>
              </a:rPr>
              <a:t>sadrže supstance koje se razlažu pri zavarivanju i time se obezbeđuje efikasnija zaštita (CaCO</a:t>
            </a:r>
            <a:r>
              <a:rPr lang="sr-Latn-CS" b="1" baseline="-25000" dirty="0">
                <a:solidFill>
                  <a:srgbClr val="0070C0"/>
                </a:solidFill>
              </a:rPr>
              <a:t>3</a:t>
            </a:r>
            <a:r>
              <a:rPr lang="sr-Latn-CS" b="1" dirty="0">
                <a:solidFill>
                  <a:srgbClr val="0070C0"/>
                </a:solidFill>
              </a:rPr>
              <a:t>) ili dezoksidacija (Si, Al, Ti). Dodavanjem npr. Ti dolazi do modifikacije šava i usitnjavanja strukture – postižu se bolje meh.osobine. Legiranje kroz prah je jeftinije i efikasnije nego kroz žicu.</a:t>
            </a:r>
          </a:p>
        </p:txBody>
      </p:sp>
    </p:spTree>
    <p:extLst>
      <p:ext uri="{BB962C8B-B14F-4D97-AF65-F5344CB8AC3E}">
        <p14:creationId xmlns:p14="http://schemas.microsoft.com/office/powerpoint/2010/main" val="410067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EPP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podlogom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praha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434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/>
        </p:nvGrpSpPr>
        <p:grpSpPr>
          <a:xfrm>
            <a:off x="76200" y="1334870"/>
            <a:ext cx="4679300" cy="5523130"/>
            <a:chOff x="197500" y="1334870"/>
            <a:chExt cx="4679300" cy="55231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60000">
              <a:off x="197500" y="1334870"/>
              <a:ext cx="4568645" cy="520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2743200" y="6477000"/>
              <a:ext cx="2133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00600" y="1997546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Pritiskom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vazduha</a:t>
            </a:r>
            <a:r>
              <a:rPr lang="en-US" sz="2000" b="1" dirty="0">
                <a:solidFill>
                  <a:srgbClr val="0070C0"/>
                </a:solidFill>
              </a:rPr>
              <a:t> u </a:t>
            </a:r>
            <a:r>
              <a:rPr lang="en-US" sz="2000" b="1" dirty="0" err="1">
                <a:solidFill>
                  <a:srgbClr val="0070C0"/>
                </a:solidFill>
              </a:rPr>
              <a:t>gumenoj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cevi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reguliše</a:t>
            </a:r>
            <a:r>
              <a:rPr lang="en-US" sz="2000" b="1" dirty="0">
                <a:solidFill>
                  <a:srgbClr val="0070C0"/>
                </a:solidFill>
              </a:rPr>
              <a:t> se </a:t>
            </a:r>
            <a:r>
              <a:rPr lang="en-US" sz="2000" b="1" dirty="0" err="1">
                <a:solidFill>
                  <a:srgbClr val="0070C0"/>
                </a:solidFill>
              </a:rPr>
              <a:t>oblik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šava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Umesto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gumene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cevi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moguće</a:t>
            </a:r>
            <a:r>
              <a:rPr lang="en-US" sz="2000" b="1" dirty="0">
                <a:solidFill>
                  <a:srgbClr val="0070C0"/>
                </a:solidFill>
              </a:rPr>
              <a:t> je </a:t>
            </a:r>
            <a:r>
              <a:rPr lang="en-US" sz="2000" b="1" dirty="0" err="1">
                <a:solidFill>
                  <a:srgbClr val="0070C0"/>
                </a:solidFill>
              </a:rPr>
              <a:t>koristiti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elektromagnetnu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regulaciju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Primena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kod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zavarivanja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tankih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limova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1291</TotalTime>
  <Words>588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Korisnik</dc:creator>
  <cp:lastModifiedBy>Dragan</cp:lastModifiedBy>
  <cp:revision>55</cp:revision>
  <dcterms:created xsi:type="dcterms:W3CDTF">2014-03-20T21:38:12Z</dcterms:created>
  <dcterms:modified xsi:type="dcterms:W3CDTF">2022-10-03T10:55:29Z</dcterms:modified>
</cp:coreProperties>
</file>