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0" r:id="rId4"/>
    <p:sldId id="271" r:id="rId5"/>
    <p:sldId id="258" r:id="rId6"/>
    <p:sldId id="260" r:id="rId7"/>
    <p:sldId id="261" r:id="rId8"/>
    <p:sldId id="269" r:id="rId9"/>
    <p:sldId id="266" r:id="rId10"/>
    <p:sldId id="267" r:id="rId11"/>
    <p:sldId id="268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76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4FEA68-5E51-4C50-8835-6CDCC7C8282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63AA7-4E73-27BD-F688-B74D9DB357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RUČNO-ELEKTROLUČNO ZAVARIVANJE (REL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 POSTUPAK)</a:t>
            </a: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BF9205-3273-9B3F-2F46-DF9708C30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1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Gravitaciono zavarivanje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828800"/>
            <a:ext cx="7773339" cy="3424107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Poluautomatsko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postavljene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oslonjene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stub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6797"/>
          <a:stretch>
            <a:fillRect/>
          </a:stretch>
        </p:blipFill>
        <p:spPr bwMode="auto">
          <a:xfrm rot="-60000">
            <a:off x="4778814" y="2915610"/>
            <a:ext cx="4267200" cy="25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Može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biti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konstantnim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promenljivim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uglom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elektrode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Zavarivanje</a:t>
            </a:r>
            <a:r>
              <a:rPr lang="en-US" sz="2000" b="1" dirty="0">
                <a:solidFill>
                  <a:srgbClr val="0070C0"/>
                </a:solidFill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</a:rPr>
              <a:t>odvija</a:t>
            </a:r>
            <a:r>
              <a:rPr lang="en-US" sz="2000" b="1" dirty="0">
                <a:solidFill>
                  <a:srgbClr val="0070C0"/>
                </a:solidFill>
              </a:rPr>
              <a:t> do </a:t>
            </a:r>
            <a:r>
              <a:rPr lang="en-US" sz="2000" b="1" dirty="0" err="1">
                <a:solidFill>
                  <a:srgbClr val="0070C0"/>
                </a:solidFill>
              </a:rPr>
              <a:t>kad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nosač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stigne</a:t>
            </a:r>
            <a:r>
              <a:rPr lang="en-US" sz="2000" b="1" dirty="0">
                <a:solidFill>
                  <a:srgbClr val="0070C0"/>
                </a:solidFill>
              </a:rPr>
              <a:t> do </a:t>
            </a:r>
            <a:r>
              <a:rPr lang="en-US" sz="2000" b="1" dirty="0" err="1">
                <a:solidFill>
                  <a:srgbClr val="0070C0"/>
                </a:solidFill>
              </a:rPr>
              <a:t>granič</a:t>
            </a:r>
            <a:r>
              <a:rPr lang="sr-Latn-CS" sz="2000" b="1" dirty="0">
                <a:solidFill>
                  <a:srgbClr val="0070C0"/>
                </a:solidFill>
              </a:rPr>
              <a:t>nika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Jedan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zavarivač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može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kontrolisati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više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uređaja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120" t="68805" b="12487"/>
          <a:stretch>
            <a:fillRect/>
          </a:stretch>
        </p:blipFill>
        <p:spPr bwMode="auto">
          <a:xfrm rot="-60000">
            <a:off x="5722563" y="5510156"/>
            <a:ext cx="2730184" cy="8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286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Zavarivanje pod vodom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Izvodi</a:t>
            </a:r>
            <a:r>
              <a:rPr lang="en-US" b="1" dirty="0">
                <a:solidFill>
                  <a:srgbClr val="0070C0"/>
                </a:solidFill>
              </a:rPr>
              <a:t> se u </a:t>
            </a:r>
            <a:r>
              <a:rPr lang="en-US" b="1" dirty="0" err="1">
                <a:solidFill>
                  <a:srgbClr val="0070C0"/>
                </a:solidFill>
              </a:rPr>
              <a:t>gasnom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mehuru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isparene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okolne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vode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07841"/>
            <a:ext cx="499678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2610465"/>
            <a:ext cx="3733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Obavezna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vodonepropusnim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premazom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U </a:t>
            </a:r>
            <a:r>
              <a:rPr lang="en-US" sz="2000" b="1" dirty="0" err="1">
                <a:solidFill>
                  <a:srgbClr val="0070C0"/>
                </a:solidFill>
              </a:rPr>
              <a:t>slatkoj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slanoj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vodi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obično</a:t>
            </a:r>
            <a:r>
              <a:rPr lang="en-US" sz="2000" b="1" dirty="0">
                <a:solidFill>
                  <a:srgbClr val="0070C0"/>
                </a:solidFill>
              </a:rPr>
              <a:t> do </a:t>
            </a:r>
            <a:r>
              <a:rPr lang="en-US" sz="2000" b="1" dirty="0" err="1">
                <a:solidFill>
                  <a:srgbClr val="0070C0"/>
                </a:solidFill>
              </a:rPr>
              <a:t>dubine</a:t>
            </a:r>
            <a:r>
              <a:rPr lang="en-US" sz="2000" b="1" dirty="0">
                <a:solidFill>
                  <a:srgbClr val="0070C0"/>
                </a:solidFill>
              </a:rPr>
              <a:t> 30-40 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Problemi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b="1" dirty="0" err="1">
                <a:solidFill>
                  <a:srgbClr val="0070C0"/>
                </a:solidFill>
              </a:rPr>
              <a:t>povećana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brzina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hlađenja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povećan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sadržaj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vodonika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pogodni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uslovi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hladne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prsline-samo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niskougljenične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čelike</a:t>
            </a:r>
            <a:r>
              <a:rPr lang="en-US" sz="2000" b="1" dirty="0">
                <a:solidFill>
                  <a:srgbClr val="0070C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Prednosti: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U</a:t>
            </a:r>
            <a:r>
              <a:rPr lang="sr-Latn-CS" b="1" dirty="0">
                <a:solidFill>
                  <a:srgbClr val="0070C0"/>
                </a:solidFill>
              </a:rPr>
              <a:t>niverzalna metoda: za zavarivanje, navarivanje i rezanje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Š</a:t>
            </a:r>
            <a:r>
              <a:rPr lang="sr-Latn-CS" b="1" dirty="0">
                <a:solidFill>
                  <a:srgbClr val="0070C0"/>
                </a:solidFill>
              </a:rPr>
              <a:t>irok dijapazon elektroda (dodatnog materijala), za zavarivanje praktično svih metala i legura metala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Nema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ograničenja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položajima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Niska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M</a:t>
            </a:r>
            <a:r>
              <a:rPr lang="sr-Latn-CS" b="1" dirty="0">
                <a:solidFill>
                  <a:srgbClr val="0070C0"/>
                </a:solidFill>
              </a:rPr>
              <a:t>ogućnost zavarivanja pod vodom, položenom elektrodom i gravitaciono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>
                <a:solidFill>
                  <a:srgbClr val="FF0000"/>
                </a:solidFill>
              </a:rPr>
              <a:t>Nedostaci</a:t>
            </a:r>
            <a:r>
              <a:rPr lang="sr-Latn-CS" b="1" dirty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endParaRPr lang="sr-Latn-C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CS" b="1" dirty="0">
                <a:solidFill>
                  <a:srgbClr val="0070C0"/>
                </a:solidFill>
              </a:rPr>
              <a:t>Manja brzina zavarivanja u odnosu na druge metode elektrolučnog zav.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zbog čišćenja troske (traje koliko i zavarivanje)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CS" b="1" dirty="0">
                <a:solidFill>
                  <a:srgbClr val="0070C0"/>
                </a:solidFill>
              </a:rPr>
              <a:t>Pri zavarivanju u više prolaza (zavara ili slojeva) potrebno detaljno čišćenje prethodnih slojeva da se ne bi zadržala troska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70C0"/>
                </a:solidFill>
              </a:rPr>
              <a:t>Stvaranje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štetnih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isparavanjem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CS" b="1" dirty="0">
                <a:solidFill>
                  <a:srgbClr val="0070C0"/>
                </a:solidFill>
              </a:rPr>
              <a:t>Pojava značajnih deformacija pri većem unosu toplote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CS" b="1" dirty="0">
                <a:solidFill>
                  <a:srgbClr val="0070C0"/>
                </a:solidFill>
              </a:rPr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875588" y="1155715"/>
            <a:ext cx="5178934" cy="47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3581400" cy="6172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topi</a:t>
            </a:r>
            <a:r>
              <a:rPr lang="en-US" b="1" dirty="0">
                <a:solidFill>
                  <a:srgbClr val="0070C0"/>
                </a:solidFill>
              </a:rPr>
              <a:t> pod </a:t>
            </a:r>
            <a:r>
              <a:rPr lang="en-US" b="1" dirty="0" err="1">
                <a:solidFill>
                  <a:srgbClr val="0070C0"/>
                </a:solidFill>
              </a:rPr>
              <a:t>dejstvom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sastoji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1.jezgra </a:t>
            </a:r>
            <a:r>
              <a:rPr lang="en-US" b="1" dirty="0" err="1">
                <a:solidFill>
                  <a:srgbClr val="0070C0"/>
                </a:solidFill>
              </a:rPr>
              <a:t>prečnika</a:t>
            </a:r>
            <a:r>
              <a:rPr lang="en-US" b="1" dirty="0">
                <a:solidFill>
                  <a:srgbClr val="0070C0"/>
                </a:solidFill>
              </a:rPr>
              <a:t> 2-6 mm </a:t>
            </a:r>
            <a:r>
              <a:rPr lang="en-US" b="1" dirty="0" err="1">
                <a:solidFill>
                  <a:srgbClr val="0070C0"/>
                </a:solidFill>
              </a:rPr>
              <a:t>koje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popunjava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žleb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obrazuje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2.obloge </a:t>
            </a:r>
            <a:r>
              <a:rPr lang="en-US" b="1" dirty="0" err="1">
                <a:solidFill>
                  <a:srgbClr val="0070C0"/>
                </a:solidFill>
              </a:rPr>
              <a:t>koja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obrazuje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krupnim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cap="all">
                <a:solidFill>
                  <a:srgbClr val="FF0000"/>
                </a:solidFill>
              </a:rPr>
              <a:t>Indirektna</a:t>
            </a:r>
            <a:r>
              <a:rPr lang="sr-Latn-CS" sz="1600" b="1" cap="all">
                <a:solidFill>
                  <a:srgbClr val="FF0000"/>
                </a:solidFill>
              </a:rPr>
              <a:t> </a:t>
            </a:r>
            <a:r>
              <a:rPr lang="sr-Latn-CS" sz="1600" b="1" cap="all" dirty="0">
                <a:solidFill>
                  <a:srgbClr val="FF0000"/>
                </a:solidFill>
              </a:rPr>
              <a:t>polarnost</a:t>
            </a:r>
            <a:r>
              <a:rPr lang="en-US" sz="1600" b="1" cap="all" dirty="0">
                <a:solidFill>
                  <a:srgbClr val="FF0000"/>
                </a:solidFill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Za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bazične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elektrode</a:t>
            </a:r>
            <a:endParaRPr lang="en-US" sz="1600" b="1" cap="all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Veća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brzina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topljenja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osnovnog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materijala</a:t>
            </a:r>
            <a:endParaRPr lang="en-US" sz="1600" b="1" cap="all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Najveći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uvar</a:t>
            </a:r>
            <a:endParaRPr lang="en-US" sz="1600" b="1" cap="all" dirty="0">
              <a:solidFill>
                <a:srgbClr val="0070C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914400"/>
            <a:ext cx="3276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Kod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celulozne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i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rutilne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obloge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elektrode</a:t>
            </a:r>
            <a:endParaRPr lang="en-US" sz="1600" b="1" cap="all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Zahteva</a:t>
            </a:r>
            <a:r>
              <a:rPr lang="en-US" sz="1600" b="1" cap="all" dirty="0">
                <a:solidFill>
                  <a:srgbClr val="0070C0"/>
                </a:solidFill>
              </a:rPr>
              <a:t> se </a:t>
            </a:r>
            <a:r>
              <a:rPr lang="en-US" sz="1600" b="1" cap="all" dirty="0" err="1">
                <a:solidFill>
                  <a:srgbClr val="0070C0"/>
                </a:solidFill>
              </a:rPr>
              <a:t>posebna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obloga</a:t>
            </a:r>
            <a:r>
              <a:rPr lang="en-US" sz="1600" b="1" cap="all" dirty="0">
                <a:solidFill>
                  <a:srgbClr val="0070C0"/>
                </a:solidFill>
              </a:rPr>
              <a:t> (</a:t>
            </a:r>
            <a:r>
              <a:rPr lang="en-US" sz="1600" b="1" cap="all" dirty="0" err="1">
                <a:solidFill>
                  <a:srgbClr val="0070C0"/>
                </a:solidFill>
              </a:rPr>
              <a:t>sa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kalijumom</a:t>
            </a:r>
            <a:r>
              <a:rPr lang="en-US" sz="1600" b="1" cap="all" dirty="0">
                <a:solidFill>
                  <a:srgbClr val="0070C0"/>
                </a:solidFill>
              </a:rPr>
              <a:t> – </a:t>
            </a:r>
            <a:r>
              <a:rPr lang="en-US" sz="1600" b="1" cap="all" dirty="0" err="1">
                <a:solidFill>
                  <a:srgbClr val="0070C0"/>
                </a:solidFill>
              </a:rPr>
              <a:t>povećava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stabilnost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luka</a:t>
            </a:r>
            <a:r>
              <a:rPr lang="en-US" sz="1600" b="1" cap="all" dirty="0">
                <a:solidFill>
                  <a:srgbClr val="0070C0"/>
                </a:solidFill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cap="all" dirty="0" err="1">
                <a:solidFill>
                  <a:srgbClr val="0070C0"/>
                </a:solidFill>
              </a:rPr>
              <a:t>Srednjji</a:t>
            </a:r>
            <a:r>
              <a:rPr lang="en-US" sz="1600" b="1" cap="all" dirty="0">
                <a:solidFill>
                  <a:srgbClr val="0070C0"/>
                </a:solidFill>
              </a:rPr>
              <a:t> </a:t>
            </a:r>
            <a:r>
              <a:rPr lang="en-US" sz="1600" b="1" cap="all" dirty="0" err="1">
                <a:solidFill>
                  <a:srgbClr val="0070C0"/>
                </a:solidFill>
              </a:rPr>
              <a:t>uvar</a:t>
            </a:r>
            <a:endParaRPr lang="en-US" sz="1600" b="1" cap="all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Jednosmerna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struja</a:t>
            </a:r>
            <a:r>
              <a:rPr lang="en-US" sz="3200" dirty="0">
                <a:solidFill>
                  <a:srgbClr val="FF0000"/>
                </a:solidFill>
              </a:rPr>
              <a:t>:	        </a:t>
            </a:r>
            <a:r>
              <a:rPr lang="en-US" sz="3200" dirty="0" err="1">
                <a:solidFill>
                  <a:srgbClr val="FF0000"/>
                </a:solidFill>
              </a:rPr>
              <a:t>Naizmenična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struja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0589" y="3403435"/>
            <a:ext cx="9113411" cy="3606965"/>
            <a:chOff x="30589" y="3403435"/>
            <a:chExt cx="9113411" cy="3606965"/>
          </a:xfrm>
        </p:grpSpPr>
        <p:grpSp>
          <p:nvGrpSpPr>
            <p:cNvPr id="2" name="Group 19"/>
            <p:cNvGrpSpPr/>
            <p:nvPr/>
          </p:nvGrpSpPr>
          <p:grpSpPr>
            <a:xfrm>
              <a:off x="30589" y="3403435"/>
              <a:ext cx="7132211" cy="3530765"/>
              <a:chOff x="30589" y="3099274"/>
              <a:chExt cx="7132211" cy="35307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0589" y="3099275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154790" y="3099274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Freeform 6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7800" y="3683237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2800" y="5512037"/>
                <a:ext cx="533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149837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+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6930748" y="5993311"/>
                <a:ext cx="95287" cy="43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764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6400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632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525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21200" y="3511769"/>
              <a:ext cx="3122800" cy="3498631"/>
              <a:chOff x="1121349" y="3295904"/>
              <a:chExt cx="3033568" cy="3270031"/>
            </a:xfrm>
          </p:grpSpPr>
          <p:grpSp>
            <p:nvGrpSpPr>
              <p:cNvPr id="25" name="Group 14"/>
              <p:cNvGrpSpPr/>
              <p:nvPr/>
            </p:nvGrpSpPr>
            <p:grpSpPr>
              <a:xfrm>
                <a:off x="1121349" y="3295904"/>
                <a:ext cx="3033568" cy="3270031"/>
                <a:chOff x="455900" y="3295904"/>
                <a:chExt cx="3033568" cy="3270031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31697"/>
                <a:stretch>
                  <a:fillRect/>
                </a:stretch>
              </p:blipFill>
              <p:spPr bwMode="auto">
                <a:xfrm rot="21540000">
                  <a:off x="455900" y="3295904"/>
                  <a:ext cx="3033568" cy="3270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6858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5626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574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57400" y="6019800"/>
                  <a:ext cx="152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46482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~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80719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4000" y="5105400"/>
              <a:ext cx="457200" cy="5583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543800" y="5121655"/>
              <a:ext cx="392207" cy="896797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1676400" y="5562600"/>
              <a:ext cx="4572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648200" y="5105400"/>
              <a:ext cx="457200" cy="5583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4800600" y="5562600"/>
              <a:ext cx="457200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696200" y="5105400"/>
              <a:ext cx="392207" cy="89679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 err="1">
                <a:solidFill>
                  <a:srgbClr val="FF0000"/>
                </a:solidFill>
              </a:rPr>
              <a:t>Direktna</a:t>
            </a:r>
            <a:r>
              <a:rPr lang="sr-Latn-CS" sz="1600" b="1" dirty="0">
                <a:solidFill>
                  <a:srgbClr val="FF0000"/>
                </a:solidFill>
              </a:rPr>
              <a:t> polarnost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600" b="1" dirty="0" err="1">
                <a:solidFill>
                  <a:srgbClr val="0070C0"/>
                </a:solidFill>
              </a:rPr>
              <a:t>Uglavnom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za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celulozne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rutilne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 err="1">
                <a:solidFill>
                  <a:srgbClr val="0070C0"/>
                </a:solidFill>
              </a:rPr>
              <a:t>sa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natrijumom</a:t>
            </a:r>
            <a:r>
              <a:rPr lang="en-US" sz="1600" b="1" dirty="0">
                <a:solidFill>
                  <a:srgbClr val="0070C0"/>
                </a:solidFill>
              </a:rPr>
              <a:t>) </a:t>
            </a:r>
            <a:r>
              <a:rPr lang="en-US" sz="1600" b="1" dirty="0" err="1">
                <a:solidFill>
                  <a:srgbClr val="0070C0"/>
                </a:solidFill>
              </a:rPr>
              <a:t>obloge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elektrode</a:t>
            </a:r>
            <a:endParaRPr lang="en-US" sz="1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600" b="1" dirty="0" err="1">
                <a:solidFill>
                  <a:srgbClr val="0070C0"/>
                </a:solidFill>
              </a:rPr>
              <a:t>Najveća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brzina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topljenja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elektrode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najmanji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uvar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 err="1">
                <a:solidFill>
                  <a:srgbClr val="0070C0"/>
                </a:solidFill>
              </a:rPr>
              <a:t>za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navarivanje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konstantnom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strujom</a:t>
            </a:r>
            <a:r>
              <a:rPr lang="en-US" b="1" dirty="0">
                <a:solidFill>
                  <a:srgbClr val="FF0000"/>
                </a:solidFill>
              </a:rPr>
              <a:t> (CC-Constant Current):</a:t>
            </a:r>
          </a:p>
          <a:p>
            <a:r>
              <a:rPr lang="en-US" b="1" smtClean="0">
                <a:solidFill>
                  <a:srgbClr val="0070C0"/>
                </a:solidFill>
              </a:rPr>
              <a:t>Reguliše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jačina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/>
          <a:srcRect l="58673" t="19932" r="13364" b="51041"/>
          <a:stretch/>
        </p:blipFill>
        <p:spPr bwMode="auto">
          <a:xfrm>
            <a:off x="1447800" y="2257455"/>
            <a:ext cx="6147619" cy="35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143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2514600"/>
            <a:ext cx="1828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Jezgro elektrode:</a:t>
            </a:r>
          </a:p>
          <a:p>
            <a:endParaRPr lang="sr-Latn-C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-izrađuje se od vučene žice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-jezgra od legura obojenih metala: Cu, Al,...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Obloga elektrode: </a:t>
            </a:r>
            <a:r>
              <a:rPr lang="sr-Latn-CS" b="1" dirty="0">
                <a:solidFill>
                  <a:srgbClr val="0070C0"/>
                </a:solidFill>
              </a:rPr>
              <a:t>-uloga obloge 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stvaranje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čija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uloga</a:t>
            </a:r>
            <a:r>
              <a:rPr lang="sr-Latn-C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s</a:t>
            </a:r>
            <a:r>
              <a:rPr lang="sr-Latn-CS" b="1" dirty="0">
                <a:solidFill>
                  <a:srgbClr val="0070C0"/>
                </a:solidFill>
              </a:rPr>
              <a:t>nižavanje potencijala jonizacije prostora između elektrode i osnovnog materijala, čime se povećava stabilnost luka (inače nestabilan u vazduhu zbog visokog potencijala jonizacije)</a:t>
            </a:r>
          </a:p>
          <a:p>
            <a:pPr marL="514350" indent="-514350">
              <a:buNone/>
            </a:pPr>
            <a:r>
              <a:rPr lang="sr-Latn-CS" b="1" dirty="0">
                <a:solidFill>
                  <a:srgbClr val="0070C0"/>
                </a:solidFill>
              </a:rPr>
              <a:t>	- zaštita tečnog metala od uticaja gasova iz okoline</a:t>
            </a:r>
          </a:p>
          <a:p>
            <a:pPr marL="514350" indent="-514350">
              <a:buNone/>
            </a:pPr>
            <a:r>
              <a:rPr lang="sr-Latn-C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pročišćavanje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npr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dezoksidacija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  <a:endParaRPr lang="sr-Latn-C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sr-Latn-CS" b="1" dirty="0">
                <a:solidFill>
                  <a:srgbClr val="0070C0"/>
                </a:solidFill>
              </a:rPr>
              <a:t>	- legira rastop dodavanjem npr. Si i Ti koji usitnjavaju strukturu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smanjenje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hlađenja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obezbeđenje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prinudnim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položajima</a:t>
            </a:r>
            <a:endParaRPr lang="sr-Latn-C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248400" cy="624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Najčešće</a:t>
            </a:r>
            <a:r>
              <a:rPr lang="en-US" b="1" dirty="0">
                <a:solidFill>
                  <a:srgbClr val="FF0000"/>
                </a:solidFill>
              </a:rPr>
              <a:t> v</a:t>
            </a:r>
            <a:r>
              <a:rPr lang="sr-Latn-CS" b="1" dirty="0">
                <a:solidFill>
                  <a:srgbClr val="FF0000"/>
                </a:solidFill>
              </a:rPr>
              <a:t>rste elektrod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prema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tipu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obloge</a:t>
            </a:r>
            <a:r>
              <a:rPr lang="sr-Latn-C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Celulozne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malo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lako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uklanja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pogodne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korene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neestetski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izgled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Rutilne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lako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uspostavlja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laka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upotreba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lep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izgled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gusta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obezbeđuje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svim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položajima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Bazične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nizak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vodonika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otpornost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hladne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vruće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prsline</a:t>
            </a:r>
            <a:r>
              <a:rPr lang="en-US" b="1" dirty="0">
                <a:solidFill>
                  <a:srgbClr val="0070C0"/>
                </a:solidFill>
              </a:rPr>
              <a:t> , </a:t>
            </a:r>
            <a:r>
              <a:rPr lang="en-US" b="1" dirty="0" err="1">
                <a:solidFill>
                  <a:srgbClr val="0070C0"/>
                </a:solidFill>
              </a:rPr>
              <a:t>gusta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obezbeđuje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svim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položajima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srednje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ugljenične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legirane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*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koriste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isključivo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suve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treba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sušenje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200-300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C)</a:t>
            </a:r>
            <a:endParaRPr lang="sr-Latn-C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495800" y="3657600"/>
            <a:ext cx="472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276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Porast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cene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Podvrste REL postupka:</a:t>
            </a:r>
          </a:p>
          <a:p>
            <a:pPr>
              <a:buNone/>
            </a:pPr>
            <a:endParaRPr lang="sr-Latn-C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sr-Latn-CS" b="1" dirty="0">
                <a:solidFill>
                  <a:srgbClr val="0070C0"/>
                </a:solidFill>
              </a:rPr>
              <a:t>1. Zavarivanje položenom elektrodom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2. Gravitaciono zavarivanje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3. Zavarivanje pod vodom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Zavarivanje položenom elektrodom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2192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Poluautomatsko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postavljene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drugom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žljeb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ugao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667000"/>
            <a:ext cx="510947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3429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Jedan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kraj</a:t>
            </a:r>
            <a:r>
              <a:rPr lang="en-US" sz="2000" b="1" dirty="0">
                <a:solidFill>
                  <a:srgbClr val="0070C0"/>
                </a:solidFill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</a:rPr>
              <a:t>spoji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izvor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struje</a:t>
            </a:r>
            <a:r>
              <a:rPr lang="en-US" sz="2000" b="1" dirty="0">
                <a:solidFill>
                  <a:srgbClr val="0070C0"/>
                </a:solidFill>
              </a:rPr>
              <a:t>, a </a:t>
            </a:r>
            <a:r>
              <a:rPr lang="en-US" sz="2000" b="1" dirty="0" err="1">
                <a:solidFill>
                  <a:srgbClr val="0070C0"/>
                </a:solidFill>
              </a:rPr>
              <a:t>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drugi</a:t>
            </a:r>
            <a:r>
              <a:rPr lang="en-US" sz="2000" b="1" dirty="0">
                <a:solidFill>
                  <a:srgbClr val="0070C0"/>
                </a:solidFill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</a:rPr>
              <a:t>uspostavlja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luk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grafitnom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elektrodom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Bakarna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šina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pridržava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sprečava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krivljenje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elektroda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Jedan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zavarivač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može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kontrolisati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više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uređaja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797</TotalTime>
  <Words>499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položenom elektrodom</vt:lpstr>
      <vt:lpstr>Gravitaciono zavarivanje</vt:lpstr>
      <vt:lpstr>Zavarivanje pod vodom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Dragan</cp:lastModifiedBy>
  <cp:revision>54</cp:revision>
  <dcterms:created xsi:type="dcterms:W3CDTF">2014-03-04T12:17:02Z</dcterms:created>
  <dcterms:modified xsi:type="dcterms:W3CDTF">2022-10-03T10:35:51Z</dcterms:modified>
</cp:coreProperties>
</file>