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71" r:id="rId3"/>
    <p:sldId id="261" r:id="rId4"/>
    <p:sldId id="269" r:id="rId5"/>
    <p:sldId id="272" r:id="rId6"/>
    <p:sldId id="263" r:id="rId7"/>
    <p:sldId id="273" r:id="rId8"/>
    <p:sldId id="275" r:id="rId9"/>
    <p:sldId id="288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83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1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2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714EF1-DFB5-8F07-D112-A4E565D8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66BC4860-5571-0A48-A5F6-23833CA350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ZAVARIVANJE ELEKTRIČNIM LUKOM</a:t>
            </a:r>
            <a:r>
              <a:rPr lang="sr-Latn-RS" altLang="en-US" sz="3000" dirty="0"/>
              <a:t/>
            </a:r>
            <a:br>
              <a:rPr lang="sr-Latn-RS" altLang="en-US" sz="3000" dirty="0"/>
            </a:b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3288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84340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sr-Latn-CS" sz="2000" b="1" dirty="0">
                <a:solidFill>
                  <a:srgbClr val="FF0000"/>
                </a:solidFill>
              </a:rPr>
              <a:t>Prenos </a:t>
            </a:r>
            <a:r>
              <a:rPr lang="en-US" sz="2000" b="1" dirty="0" err="1">
                <a:solidFill>
                  <a:srgbClr val="FF0000"/>
                </a:solidFill>
              </a:rPr>
              <a:t>dodatnog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sr-Latn-C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err="1">
                <a:solidFill>
                  <a:srgbClr val="FF0000"/>
                </a:solidFill>
              </a:rPr>
              <a:t>aterijala</a:t>
            </a:r>
            <a:r>
              <a:rPr lang="sr-Latn-C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kroz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električni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luk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Faktori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utiču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Gravitacija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Površinski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Magnetno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polje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plazme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Gravitacija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deluje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prema</a:t>
            </a:r>
            <a:r>
              <a:rPr lang="en-US" b="1" dirty="0">
                <a:solidFill>
                  <a:srgbClr val="0070C0"/>
                </a:solidFill>
              </a:rPr>
              <a:t> dole, </a:t>
            </a:r>
            <a:r>
              <a:rPr lang="en-US" b="1" dirty="0" err="1">
                <a:solidFill>
                  <a:srgbClr val="0070C0"/>
                </a:solidFill>
              </a:rPr>
              <a:t>pospešuje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samo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horizontalnom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položaju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396240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6248400" y="4267200"/>
            <a:ext cx="381000" cy="609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434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gravitacija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3434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Površinski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napon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prvo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otežava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stvaranje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kapljice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posle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pomaže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stvaranje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sfernog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oblika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usporava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razlivanje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materijalu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396240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ircular Arrow 6"/>
          <p:cNvSpPr/>
          <p:nvPr/>
        </p:nvSpPr>
        <p:spPr>
          <a:xfrm rot="16200000">
            <a:off x="6019800" y="2895600"/>
            <a:ext cx="1066800" cy="762000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6200000" flipV="1">
            <a:off x="6438900" y="2857500"/>
            <a:ext cx="1066800" cy="838200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200" y="152400"/>
            <a:ext cx="4114800" cy="5105400"/>
            <a:chOff x="4572000" y="838200"/>
            <a:chExt cx="4572000" cy="536089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838200"/>
              <a:ext cx="3962400" cy="5360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ight Arrow 4"/>
            <p:cNvSpPr/>
            <p:nvPr/>
          </p:nvSpPr>
          <p:spPr>
            <a:xfrm>
              <a:off x="5486400" y="2362200"/>
              <a:ext cx="838200" cy="3048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flipH="1">
              <a:off x="6781800" y="2362200"/>
              <a:ext cx="762000" cy="3048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400800" y="1066800"/>
              <a:ext cx="304800" cy="106680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2209800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</a:rPr>
                <a:t>Radijalna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komponenta</a:t>
              </a:r>
              <a:r>
                <a:rPr lang="en-US" sz="2000" b="1" dirty="0">
                  <a:solidFill>
                    <a:srgbClr val="0070C0"/>
                  </a:solidFill>
                </a:rPr>
                <a:t> (</a:t>
              </a:r>
              <a:r>
                <a:rPr lang="en-US" sz="2000" b="1" dirty="0" err="1">
                  <a:solidFill>
                    <a:srgbClr val="0070C0"/>
                  </a:solidFill>
                </a:rPr>
                <a:t>pinč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efekat</a:t>
              </a:r>
              <a:r>
                <a:rPr lang="en-US" sz="2000" b="1" dirty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914400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</a:rPr>
                <a:t>Aksijalna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komponenta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2543"/>
            <a:ext cx="52578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Magnetno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polje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radijalna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komponenta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osi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pinč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efekat</a:t>
            </a:r>
            <a:r>
              <a:rPr lang="en-US" b="1" dirty="0">
                <a:solidFill>
                  <a:srgbClr val="0070C0"/>
                </a:solidFill>
              </a:rPr>
              <a:t>), a </a:t>
            </a:r>
            <a:r>
              <a:rPr lang="en-US" b="1" dirty="0" err="1">
                <a:solidFill>
                  <a:srgbClr val="0070C0"/>
                </a:solidFill>
              </a:rPr>
              <a:t>aksijalna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komponenta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deluje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smeru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prenosa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povećanjem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ubrzava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ali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javlja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rasprskavanje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710" y="3925018"/>
            <a:ext cx="4710290" cy="239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441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Pritisak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gasova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prisutan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MIG, MAG, TIG (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zaštitnih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REL (</a:t>
            </a:r>
            <a:r>
              <a:rPr lang="en-US" b="1" dirty="0" err="1">
                <a:solidFill>
                  <a:srgbClr val="0070C0"/>
                </a:solidFill>
              </a:rPr>
              <a:t>isparavanje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obloge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396240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triped Right Arrow 5"/>
          <p:cNvSpPr/>
          <p:nvPr/>
        </p:nvSpPr>
        <p:spPr>
          <a:xfrm rot="5674435">
            <a:off x="5106250" y="3496611"/>
            <a:ext cx="1989592" cy="63014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5188702">
            <a:off x="6391185" y="3455763"/>
            <a:ext cx="1989592" cy="63014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Pritisak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plazme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utiče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kupke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materijalu</a:t>
            </a:r>
            <a:r>
              <a:rPr lang="en-US" b="1" dirty="0">
                <a:solidFill>
                  <a:srgbClr val="0070C0"/>
                </a:solidFill>
              </a:rPr>
              <a:t> (-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udubljenje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osn.mat., -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</a:t>
            </a:r>
            <a:r>
              <a:rPr lang="en-US" b="1" dirty="0">
                <a:solidFill>
                  <a:srgbClr val="0070C0"/>
                </a:solidFill>
              </a:rPr>
              <a:t>. mat. </a:t>
            </a:r>
            <a:r>
              <a:rPr lang="en-US" b="1" dirty="0" err="1">
                <a:solidFill>
                  <a:srgbClr val="0070C0"/>
                </a:solidFill>
              </a:rPr>
              <a:t>ispupčenje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b="14550"/>
          <a:stretch/>
        </p:blipFill>
        <p:spPr bwMode="auto">
          <a:xfrm>
            <a:off x="1760941" y="2057400"/>
            <a:ext cx="6167967" cy="30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505200" y="5257800"/>
            <a:ext cx="29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smtClean="0">
                <a:solidFill>
                  <a:srgbClr val="0070C0"/>
                </a:solidFill>
              </a:rPr>
              <a:t>Delovanje pritiska plazme</a:t>
            </a:r>
            <a:endParaRPr 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2390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err="1">
                <a:solidFill>
                  <a:srgbClr val="FF0000"/>
                </a:solidFill>
              </a:rPr>
              <a:t>Način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prelaska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istopljenog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metala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None/>
            </a:pPr>
            <a:endParaRPr lang="en-US" b="1" u="sng" dirty="0">
              <a:solidFill>
                <a:srgbClr val="0070C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u="sng" dirty="0" err="1">
                <a:solidFill>
                  <a:srgbClr val="0070C0"/>
                </a:solidFill>
              </a:rPr>
              <a:t>Kratak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spoj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b="1" u="sng" dirty="0">
                <a:solidFill>
                  <a:srgbClr val="0070C0"/>
                </a:solidFill>
              </a:rPr>
              <a:t>U </a:t>
            </a:r>
            <a:r>
              <a:rPr lang="en-US" b="1" u="sng" dirty="0" err="1">
                <a:solidFill>
                  <a:srgbClr val="0070C0"/>
                </a:solidFill>
              </a:rPr>
              <a:t>vidu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krupnih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kapi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b="1" u="sng" dirty="0" err="1">
                <a:solidFill>
                  <a:srgbClr val="0070C0"/>
                </a:solidFill>
              </a:rPr>
              <a:t>Prskanje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sa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sitnim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kapima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4.	</a:t>
            </a:r>
            <a:r>
              <a:rPr lang="en-US" b="1" u="sng" dirty="0" err="1">
                <a:solidFill>
                  <a:srgbClr val="0070C0"/>
                </a:solidFill>
              </a:rPr>
              <a:t>Pulsno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51816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Kratak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spoj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Prednosti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nema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odvajanja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dodatnog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materijala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kontinualan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tok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svi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položaji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zavarivanja</a:t>
            </a:r>
            <a:endParaRPr lang="en-US" sz="24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mali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unos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toplote</a:t>
            </a:r>
            <a:r>
              <a:rPr lang="en-US" sz="2400" b="1" dirty="0">
                <a:solidFill>
                  <a:srgbClr val="0070C0"/>
                </a:solidFill>
              </a:rPr>
              <a:t> (male </a:t>
            </a:r>
            <a:r>
              <a:rPr lang="en-US" sz="2400" b="1" dirty="0" err="1">
                <a:solidFill>
                  <a:srgbClr val="0070C0"/>
                </a:solidFill>
              </a:rPr>
              <a:t>deformacije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Nedostaci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- mala </a:t>
            </a:r>
            <a:r>
              <a:rPr lang="en-US" sz="2400" b="1" dirty="0" err="1">
                <a:solidFill>
                  <a:srgbClr val="0070C0"/>
                </a:solidFill>
              </a:rPr>
              <a:t>brzina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zavarivanja</a:t>
            </a:r>
            <a:endParaRPr lang="en-US" sz="2400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može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biti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loš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kvalitet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zbog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neadekvatnog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spajanja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zakaljivanja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prebrzo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hlađenje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3677" b="1711"/>
          <a:stretch>
            <a:fillRect/>
          </a:stretch>
        </p:blipFill>
        <p:spPr bwMode="auto">
          <a:xfrm rot="120000">
            <a:off x="4466166" y="2747108"/>
            <a:ext cx="4635030" cy="25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019800" cy="55927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U </a:t>
            </a:r>
            <a:r>
              <a:rPr lang="en-US" b="1" dirty="0" err="1">
                <a:solidFill>
                  <a:srgbClr val="FF0000"/>
                </a:solidFill>
              </a:rPr>
              <a:t>vidu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krupnih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kapi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514350" indent="-514350">
              <a:buNone/>
            </a:pPr>
            <a:r>
              <a:rPr lang="en-US" b="1" dirty="0" err="1">
                <a:solidFill>
                  <a:srgbClr val="0070C0"/>
                </a:solidFill>
              </a:rPr>
              <a:t>Prednosti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-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kratkog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- </a:t>
            </a:r>
            <a:r>
              <a:rPr lang="en-US" b="1" dirty="0" err="1">
                <a:solidFill>
                  <a:srgbClr val="0070C0"/>
                </a:solidFill>
              </a:rPr>
              <a:t>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- </a:t>
            </a:r>
            <a:r>
              <a:rPr lang="en-US" b="1" dirty="0" err="1">
                <a:solidFill>
                  <a:srgbClr val="0070C0"/>
                </a:solidFill>
              </a:rPr>
              <a:t>moguće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jeftinim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aktivnim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gasom</a:t>
            </a:r>
            <a:r>
              <a:rPr lang="en-US" b="1" dirty="0">
                <a:solidFill>
                  <a:srgbClr val="0070C0"/>
                </a:solidFill>
              </a:rPr>
              <a:t>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 err="1">
                <a:solidFill>
                  <a:srgbClr val="0070C0"/>
                </a:solidFill>
              </a:rPr>
              <a:t>Nedostaci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- 	</a:t>
            </a:r>
            <a:r>
              <a:rPr lang="en-US" b="1" dirty="0" err="1">
                <a:solidFill>
                  <a:srgbClr val="0070C0"/>
                </a:solidFill>
              </a:rPr>
              <a:t>ograničenje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horizontalni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</a:t>
            </a:r>
            <a:r>
              <a:rPr lang="en-US" b="1" dirty="0">
                <a:solidFill>
                  <a:srgbClr val="0070C0"/>
                </a:solidFill>
              </a:rPr>
              <a:t>, 	</a:t>
            </a: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estetski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izgled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povećan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utrošak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greške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šavu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prskanja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0" y="533400"/>
            <a:ext cx="2895600" cy="2667000"/>
            <a:chOff x="2951000" y="2971800"/>
            <a:chExt cx="1305910" cy="120190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60000">
              <a:off x="2951000" y="2983105"/>
              <a:ext cx="1305910" cy="119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124200" y="2971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b="1" dirty="0" err="1">
                <a:solidFill>
                  <a:srgbClr val="FF0000"/>
                </a:solidFill>
              </a:rPr>
              <a:t>Prskanje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sitnim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kapima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b="1" dirty="0" err="1">
                <a:solidFill>
                  <a:srgbClr val="0070C0"/>
                </a:solidFill>
              </a:rPr>
              <a:t>Prednosti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- 	</a:t>
            </a: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dobro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spajanje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estetski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b="1" dirty="0" err="1">
                <a:solidFill>
                  <a:srgbClr val="0070C0"/>
                </a:solidFill>
              </a:rPr>
              <a:t>Nedostaci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deformacija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samo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horizontalni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progorevanje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tankih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38800" y="609600"/>
            <a:ext cx="2995193" cy="3200400"/>
            <a:chOff x="2860546" y="4495800"/>
            <a:chExt cx="1394993" cy="143666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60000">
              <a:off x="2860546" y="4584071"/>
              <a:ext cx="1394993" cy="134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048000" y="4495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toplote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električni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zavarivački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luk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električnim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lukom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Ručno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elektrolučno</a:t>
            </a:r>
            <a:r>
              <a:rPr lang="en-US" b="1" dirty="0">
                <a:solidFill>
                  <a:srgbClr val="0070C0"/>
                </a:solidFill>
              </a:rPr>
              <a:t> (REL, E)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Električnim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lukom</a:t>
            </a:r>
            <a:r>
              <a:rPr lang="en-US" b="1" dirty="0">
                <a:solidFill>
                  <a:srgbClr val="0070C0"/>
                </a:solidFill>
              </a:rPr>
              <a:t> pod </a:t>
            </a:r>
            <a:r>
              <a:rPr lang="en-US" b="1" dirty="0" err="1">
                <a:solidFill>
                  <a:srgbClr val="0070C0"/>
                </a:solidFill>
              </a:rPr>
              <a:t>praškom</a:t>
            </a:r>
            <a:r>
              <a:rPr lang="en-US" b="1" dirty="0">
                <a:solidFill>
                  <a:srgbClr val="0070C0"/>
                </a:solidFill>
              </a:rPr>
              <a:t> (EPP)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U </a:t>
            </a:r>
            <a:r>
              <a:rPr lang="en-US" b="1" dirty="0" err="1">
                <a:solidFill>
                  <a:srgbClr val="0070C0"/>
                </a:solidFill>
              </a:rPr>
              <a:t>zaštitnom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gasu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a) </a:t>
            </a:r>
            <a:r>
              <a:rPr lang="en-US" b="1" dirty="0" err="1">
                <a:solidFill>
                  <a:srgbClr val="0070C0"/>
                </a:solidFill>
              </a:rPr>
              <a:t>topljivom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elektrodom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inertnom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gasu</a:t>
            </a:r>
            <a:r>
              <a:rPr lang="en-US" b="1" dirty="0">
                <a:solidFill>
                  <a:srgbClr val="0070C0"/>
                </a:solidFill>
              </a:rPr>
              <a:t> (MIG)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b) </a:t>
            </a:r>
            <a:r>
              <a:rPr lang="en-US" b="1" dirty="0" err="1">
                <a:solidFill>
                  <a:srgbClr val="0070C0"/>
                </a:solidFill>
              </a:rPr>
              <a:t>topljivom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elektrodom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aktivnom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gasu</a:t>
            </a:r>
            <a:r>
              <a:rPr lang="en-US" b="1" dirty="0">
                <a:solidFill>
                  <a:srgbClr val="0070C0"/>
                </a:solidFill>
              </a:rPr>
              <a:t> (MAG)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	c) </a:t>
            </a:r>
            <a:r>
              <a:rPr lang="en-US" b="1" dirty="0" err="1">
                <a:solidFill>
                  <a:srgbClr val="0070C0"/>
                </a:solidFill>
              </a:rPr>
              <a:t>netopljivom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elektrodom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inertnom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gasu</a:t>
            </a:r>
            <a:r>
              <a:rPr lang="en-US" b="1" dirty="0">
                <a:solidFill>
                  <a:srgbClr val="0070C0"/>
                </a:solidFill>
              </a:rPr>
              <a:t> (TIG)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"/>
            <a:ext cx="3886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4. </a:t>
            </a:r>
            <a:r>
              <a:rPr lang="en-US" b="1" dirty="0" err="1">
                <a:solidFill>
                  <a:srgbClr val="FF0000"/>
                </a:solidFill>
              </a:rPr>
              <a:t>Pulsno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u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impuls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ispušta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Prednosti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-	</a:t>
            </a:r>
            <a:r>
              <a:rPr lang="en-US" b="1" dirty="0" err="1">
                <a:solidFill>
                  <a:srgbClr val="0070C0"/>
                </a:solidFill>
              </a:rPr>
              <a:t>univerzalnost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svi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mala </a:t>
            </a:r>
            <a:r>
              <a:rPr lang="en-US" b="1" dirty="0" err="1">
                <a:solidFill>
                  <a:srgbClr val="0070C0"/>
                </a:solidFill>
              </a:rPr>
              <a:t>deformacija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međuhlađenja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Nedostaci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skupa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oprema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samo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MIG/MAG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296" y="381000"/>
            <a:ext cx="5533104" cy="28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2895600"/>
            <a:ext cx="1752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Obično</a:t>
            </a:r>
            <a:r>
              <a:rPr lang="en-US" b="1" dirty="0">
                <a:solidFill>
                  <a:srgbClr val="0070C0"/>
                </a:solidFill>
              </a:rPr>
              <a:t> 2-50 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74474"/>
            <a:ext cx="1981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baseline="-25000" dirty="0" err="1">
                <a:solidFill>
                  <a:srgbClr val="0070C0"/>
                </a:solidFill>
              </a:rPr>
              <a:t>p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pulsa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en-US" b="1" baseline="-25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bazna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srednja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</a:rPr>
              <a:t>p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trajanje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pulsa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trajanje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bazne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</a:p>
          <a:p>
            <a:r>
              <a:rPr lang="en-US" b="1" dirty="0">
                <a:solidFill>
                  <a:srgbClr val="0070C0"/>
                </a:solidFill>
              </a:rPr>
              <a:t>       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8194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Vreme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266" t="36458" r="14495" b="19791"/>
          <a:stretch>
            <a:fillRect/>
          </a:stretch>
        </p:blipFill>
        <p:spPr bwMode="auto">
          <a:xfrm>
            <a:off x="3673929" y="3505200"/>
            <a:ext cx="5089071" cy="319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4549"/>
          <a:stretch/>
        </p:blipFill>
        <p:spPr bwMode="auto">
          <a:xfrm>
            <a:off x="5474792" y="2432066"/>
            <a:ext cx="366920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Z</a:t>
            </a:r>
            <a:r>
              <a:rPr lang="sr-Latn-CS" sz="2000" b="1" dirty="0">
                <a:solidFill>
                  <a:srgbClr val="FF0000"/>
                </a:solidFill>
              </a:rPr>
              <a:t>avarivačk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sr-Latn-CS" sz="2000" b="1" dirty="0">
                <a:solidFill>
                  <a:srgbClr val="FF0000"/>
                </a:solidFill>
              </a:rPr>
              <a:t> luk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Zavarivački luk je stabilno električno pražnjenje između elektroda.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r-Latn-CS" b="1" dirty="0">
                <a:solidFill>
                  <a:srgbClr val="0070C0"/>
                </a:solidFill>
              </a:rPr>
              <a:t>Zavarivački (električni) luk je </a:t>
            </a:r>
            <a:r>
              <a:rPr lang="en-US" b="1" dirty="0" err="1">
                <a:solidFill>
                  <a:srgbClr val="0070C0"/>
                </a:solidFill>
              </a:rPr>
              <a:t>stabilno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električno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pražnjenje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jonizovani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gas (</a:t>
            </a:r>
            <a:r>
              <a:rPr lang="en-US" b="1" dirty="0" err="1">
                <a:solidFill>
                  <a:srgbClr val="0070C0"/>
                </a:solidFill>
              </a:rPr>
              <a:t>inertni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aktivni</a:t>
            </a:r>
            <a:r>
              <a:rPr lang="en-US" b="1" dirty="0">
                <a:solidFill>
                  <a:srgbClr val="0070C0"/>
                </a:solidFill>
              </a:rPr>
              <a:t>: MIG, MAG, TIG)</a:t>
            </a:r>
            <a:r>
              <a:rPr lang="sr-Latn-CS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Jonizacija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raspadanje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sr-Latn-C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3658"/>
            <a:ext cx="5751870" cy="23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Jonizacija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vazduha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vrši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obloge</a:t>
            </a:r>
            <a:r>
              <a:rPr lang="en-US" b="1" dirty="0">
                <a:solidFill>
                  <a:srgbClr val="0070C0"/>
                </a:solidFill>
              </a:rPr>
              <a:t> (REL, E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praha</a:t>
            </a:r>
            <a:r>
              <a:rPr lang="en-US" b="1" dirty="0">
                <a:solidFill>
                  <a:srgbClr val="0070C0"/>
                </a:solidFill>
              </a:rPr>
              <a:t> (EPP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) – </a:t>
            </a:r>
            <a:r>
              <a:rPr lang="en-US" b="1" dirty="0" err="1">
                <a:solidFill>
                  <a:srgbClr val="0070C0"/>
                </a:solidFill>
              </a:rPr>
              <a:t>dodaju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elementi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snižavaju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potencijal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energiju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jonizacije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Na </a:t>
            </a:r>
            <a:r>
              <a:rPr lang="en-US" b="1" dirty="0" err="1">
                <a:solidFill>
                  <a:srgbClr val="0070C0"/>
                </a:solidFill>
              </a:rPr>
              <a:t>stabilnost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utiče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temeperatura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zaštitni</a:t>
            </a:r>
            <a:r>
              <a:rPr lang="en-US" b="1" dirty="0">
                <a:solidFill>
                  <a:srgbClr val="0070C0"/>
                </a:solidFill>
              </a:rPr>
              <a:t> gas 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snizi</a:t>
            </a:r>
            <a:r>
              <a:rPr lang="en-US" b="1" dirty="0">
                <a:solidFill>
                  <a:srgbClr val="0070C0"/>
                </a:solidFill>
              </a:rPr>
              <a:t> temp.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smanji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posebno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dolazi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oduzimanja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raspadanjem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disocijacijom</a:t>
            </a:r>
            <a:r>
              <a:rPr lang="en-US" b="1" dirty="0">
                <a:solidFill>
                  <a:srgbClr val="0070C0"/>
                </a:solidFill>
              </a:rPr>
              <a:t>):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(MAG), u </a:t>
            </a:r>
            <a:r>
              <a:rPr lang="en-US" b="1" dirty="0" err="1">
                <a:solidFill>
                  <a:srgbClr val="0070C0"/>
                </a:solidFill>
              </a:rPr>
              <a:t>manjoj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Ar</a:t>
            </a:r>
            <a:r>
              <a:rPr lang="en-US" b="1" dirty="0">
                <a:solidFill>
                  <a:srgbClr val="0070C0"/>
                </a:solidFill>
              </a:rPr>
              <a:t>, He. </a:t>
            </a:r>
          </a:p>
          <a:p>
            <a:r>
              <a:rPr lang="en-US" b="1" dirty="0">
                <a:solidFill>
                  <a:srgbClr val="0070C0"/>
                </a:solidFill>
              </a:rPr>
              <a:t>ZATO SE KORISTE PUNJENE ŽICE KOD MAG-a (</a:t>
            </a:r>
            <a:r>
              <a:rPr lang="en-US" b="1" dirty="0" err="1">
                <a:solidFill>
                  <a:srgbClr val="0070C0"/>
                </a:solidFill>
              </a:rPr>
              <a:t>punjenje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snižavanje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potencijala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jonizacije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obloge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  <a:endParaRPr lang="sr-Latn-CS" b="1" dirty="0">
              <a:solidFill>
                <a:srgbClr val="0070C0"/>
              </a:solidFill>
            </a:endParaRP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86698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2819400" y="2438400"/>
            <a:ext cx="12192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24800" y="2438400"/>
            <a:ext cx="53340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81800" y="2438400"/>
            <a:ext cx="53340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943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Električni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uspostavlja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najčešće između elektrode i osnovnog materijala, a može biti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	</a:t>
            </a:r>
            <a:r>
              <a:rPr lang="en-US" b="1" i="1" dirty="0">
                <a:solidFill>
                  <a:srgbClr val="0070C0"/>
                </a:solidFill>
              </a:rPr>
              <a:t>-   </a:t>
            </a:r>
            <a:r>
              <a:rPr lang="sr-Latn-CS" b="1" i="1" dirty="0">
                <a:solidFill>
                  <a:srgbClr val="0070C0"/>
                </a:solidFill>
              </a:rPr>
              <a:t>jednosmernom ili naizmeničnom strujom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Jednosmerna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	</a:t>
            </a:r>
            <a:r>
              <a:rPr lang="en-US" b="1" i="1" dirty="0">
                <a:solidFill>
                  <a:srgbClr val="0070C0"/>
                </a:solidFill>
              </a:rPr>
              <a:t>-   </a:t>
            </a:r>
            <a:r>
              <a:rPr lang="en-US" b="1" i="1" dirty="0" err="1">
                <a:solidFill>
                  <a:srgbClr val="0070C0"/>
                </a:solidFill>
              </a:rPr>
              <a:t>direktnom</a:t>
            </a:r>
            <a:r>
              <a:rPr lang="en-US" b="1" i="1" dirty="0">
                <a:solidFill>
                  <a:srgbClr val="0070C0"/>
                </a:solidFill>
              </a:rPr>
              <a:t> (</a:t>
            </a:r>
            <a:r>
              <a:rPr lang="en-US" b="1" i="1" dirty="0" err="1">
                <a:solidFill>
                  <a:srgbClr val="0070C0"/>
                </a:solidFill>
              </a:rPr>
              <a:t>pravom</a:t>
            </a:r>
            <a:r>
              <a:rPr lang="en-US" b="1" i="1" dirty="0">
                <a:solidFill>
                  <a:srgbClr val="0070C0"/>
                </a:solidFill>
              </a:rPr>
              <a:t>) </a:t>
            </a:r>
            <a:r>
              <a:rPr lang="en-US" b="1" i="1" dirty="0" err="1">
                <a:solidFill>
                  <a:srgbClr val="0070C0"/>
                </a:solidFill>
              </a:rPr>
              <a:t>ili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indirektnomom</a:t>
            </a:r>
            <a:r>
              <a:rPr lang="en-US" b="1" i="1" dirty="0">
                <a:solidFill>
                  <a:srgbClr val="0070C0"/>
                </a:solidFill>
              </a:rPr>
              <a:t> (</a:t>
            </a:r>
            <a:r>
              <a:rPr lang="en-US" b="1" i="1" dirty="0" err="1">
                <a:solidFill>
                  <a:srgbClr val="0070C0"/>
                </a:solidFill>
              </a:rPr>
              <a:t>obrnutom</a:t>
            </a:r>
            <a:r>
              <a:rPr lang="en-US" b="1" i="1" dirty="0">
                <a:solidFill>
                  <a:srgbClr val="0070C0"/>
                </a:solidFill>
              </a:rPr>
              <a:t>) </a:t>
            </a:r>
            <a:r>
              <a:rPr lang="en-US" b="1" i="1" dirty="0" err="1">
                <a:solidFill>
                  <a:srgbClr val="0070C0"/>
                </a:solidFill>
              </a:rPr>
              <a:t>polarnošću</a:t>
            </a:r>
            <a:r>
              <a:rPr lang="sr-Latn-CS" b="1" i="1" dirty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68155" t="42708" r="6662" b="21875"/>
          <a:stretch>
            <a:fillRect/>
          </a:stretch>
        </p:blipFill>
        <p:spPr bwMode="auto">
          <a:xfrm>
            <a:off x="2286000" y="2590800"/>
            <a:ext cx="48185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105697" y="4114800"/>
            <a:ext cx="22098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elektroni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975987" y="4114800"/>
            <a:ext cx="2133600" cy="914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joni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Jednosmerna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struja</a:t>
            </a:r>
            <a:r>
              <a:rPr lang="en-US" sz="2000" b="1" dirty="0">
                <a:solidFill>
                  <a:srgbClr val="FF0000"/>
                </a:solidFill>
              </a:rPr>
              <a:t> - </a:t>
            </a:r>
            <a:r>
              <a:rPr lang="en-US" sz="2000" b="1" dirty="0" err="1">
                <a:solidFill>
                  <a:srgbClr val="FF0000"/>
                </a:solidFill>
              </a:rPr>
              <a:t>polarnost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sr-Latn-CS" sz="2000" b="1" dirty="0">
                <a:solidFill>
                  <a:srgbClr val="FF0000"/>
                </a:solidFill>
              </a:rPr>
              <a:t>luk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0070C0"/>
                </a:solidFill>
              </a:rPr>
              <a:t>Direktna</a:t>
            </a:r>
            <a:r>
              <a:rPr lang="en-US" b="1" u="sng" dirty="0">
                <a:solidFill>
                  <a:srgbClr val="0070C0"/>
                </a:solidFill>
              </a:rPr>
              <a:t> (</a:t>
            </a:r>
            <a:r>
              <a:rPr lang="en-US" b="1" u="sng" dirty="0" err="1">
                <a:solidFill>
                  <a:srgbClr val="0070C0"/>
                </a:solidFill>
              </a:rPr>
              <a:t>prava</a:t>
            </a:r>
            <a:r>
              <a:rPr lang="en-US" b="1" u="sng" dirty="0">
                <a:solidFill>
                  <a:srgbClr val="0070C0"/>
                </a:solidFill>
              </a:rPr>
              <a:t>) </a:t>
            </a:r>
            <a:r>
              <a:rPr lang="en-US" b="1" u="sng" dirty="0" err="1">
                <a:solidFill>
                  <a:srgbClr val="0070C0"/>
                </a:solidFill>
              </a:rPr>
              <a:t>polarnost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(K-A): - je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elektrodi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Smer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kretanja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elektrona</a:t>
            </a:r>
            <a:r>
              <a:rPr lang="en-US" b="1" dirty="0">
                <a:solidFill>
                  <a:srgbClr val="0070C0"/>
                </a:solidFill>
              </a:rPr>
              <a:t> je od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materijalu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smer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kretanja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je </a:t>
            </a:r>
            <a:r>
              <a:rPr lang="en-US" b="1" dirty="0" err="1">
                <a:solidFill>
                  <a:srgbClr val="0070C0"/>
                </a:solidFill>
              </a:rPr>
              <a:t>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elektrodi</a:t>
            </a:r>
            <a:r>
              <a:rPr lang="en-US" b="1" dirty="0">
                <a:solidFill>
                  <a:srgbClr val="0070C0"/>
                </a:solidFill>
              </a:rPr>
              <a:t>);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sr-Latn-C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32509" y="2688153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5062810" y="3362375"/>
            <a:ext cx="3981286" cy="2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1971368" y="4408539"/>
            <a:ext cx="2286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8" name="Up Arrow 7"/>
          <p:cNvSpPr/>
          <p:nvPr/>
        </p:nvSpPr>
        <p:spPr>
          <a:xfrm>
            <a:off x="1785784" y="4320049"/>
            <a:ext cx="228600" cy="990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Obrnuta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polarnost</a:t>
            </a:r>
            <a:r>
              <a:rPr lang="en-US" b="1" dirty="0">
                <a:solidFill>
                  <a:srgbClr val="FF0000"/>
                </a:solidFill>
              </a:rPr>
              <a:t> (A-K): </a:t>
            </a: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osn.mat.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Smer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kretanja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osn.materijala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elektrodi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smer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kretanja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prema</a:t>
            </a:r>
            <a:r>
              <a:rPr lang="en-US" b="1" dirty="0">
                <a:solidFill>
                  <a:srgbClr val="0070C0"/>
                </a:solidFill>
              </a:rPr>
              <a:t> osn.mat.):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sporije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stabilniji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MIG/MAG.</a:t>
            </a:r>
            <a:endParaRPr lang="sr-Latn-C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54722" y="2819781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0800000">
            <a:off x="2438400" y="4419600"/>
            <a:ext cx="1524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971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715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8911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1771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10" name="Up Arrow 9"/>
          <p:cNvSpPr/>
          <p:nvPr/>
        </p:nvSpPr>
        <p:spPr>
          <a:xfrm rot="10800000">
            <a:off x="2095500" y="4381500"/>
            <a:ext cx="228600" cy="990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88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Naizmenična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struja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49" y="1142085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 </a:t>
            </a:r>
            <a:r>
              <a:rPr lang="en-US" b="1" dirty="0" err="1">
                <a:solidFill>
                  <a:srgbClr val="0070C0"/>
                </a:solidFill>
              </a:rPr>
              <a:t>svakom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ciklusu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karakteristika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prolazi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0, </a:t>
            </a:r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trenutno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gasi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ponovno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uspostavljanje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potreban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povećan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r>
              <a:rPr lang="en-US" b="1" dirty="0">
                <a:solidFill>
                  <a:srgbClr val="0070C0"/>
                </a:solidFill>
              </a:rPr>
              <a:t> -  </a:t>
            </a:r>
            <a:r>
              <a:rPr lang="en-US" b="1" dirty="0" err="1">
                <a:solidFill>
                  <a:srgbClr val="0070C0"/>
                </a:solidFill>
              </a:rPr>
              <a:t>smanjena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</a:t>
            </a:r>
            <a:r>
              <a:rPr lang="en-US" b="1" dirty="0">
                <a:solidFill>
                  <a:srgbClr val="0070C0"/>
                </a:solidFill>
              </a:rPr>
              <a:t> el. </a:t>
            </a:r>
            <a:r>
              <a:rPr lang="en-US" b="1" dirty="0" err="1">
                <a:solidFill>
                  <a:srgbClr val="0070C0"/>
                </a:solidFill>
              </a:rPr>
              <a:t>luka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-  </a:t>
            </a:r>
            <a:r>
              <a:rPr lang="en-US" b="1" dirty="0" err="1">
                <a:solidFill>
                  <a:srgbClr val="0070C0"/>
                </a:solidFill>
              </a:rPr>
              <a:t>manji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indirektne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bolje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endParaRPr lang="en-US" sz="20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57800" y="3733800"/>
            <a:ext cx="3048000" cy="2362200"/>
            <a:chOff x="6248400" y="4648200"/>
            <a:chExt cx="2514600" cy="190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4648200"/>
              <a:ext cx="25146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7010400" y="5638800"/>
              <a:ext cx="2286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20000" y="5638800"/>
              <a:ext cx="2286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0642" y="3435569"/>
            <a:ext cx="4441358" cy="3270031"/>
            <a:chOff x="1121242" y="3284084"/>
            <a:chExt cx="4441358" cy="3270031"/>
          </a:xfrm>
        </p:grpSpPr>
        <p:grpSp>
          <p:nvGrpSpPr>
            <p:cNvPr id="15" name="Group 14"/>
            <p:cNvGrpSpPr/>
            <p:nvPr/>
          </p:nvGrpSpPr>
          <p:grpSpPr>
            <a:xfrm>
              <a:off x="1121242" y="3284084"/>
              <a:ext cx="4441358" cy="3270031"/>
              <a:chOff x="455793" y="3284084"/>
              <a:chExt cx="4441358" cy="327003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60000">
                <a:off x="455793" y="3284084"/>
                <a:ext cx="4441358" cy="327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858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800" y="5562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574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7400" y="60198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Up-Down Arrow 11"/>
              <p:cNvSpPr/>
              <p:nvPr/>
            </p:nvSpPr>
            <p:spPr>
              <a:xfrm>
                <a:off x="2057400" y="4800600"/>
                <a:ext cx="381000" cy="8382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76600" y="3733800"/>
                <a:ext cx="1524000" cy="2133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67000" y="3962400"/>
                <a:ext cx="1524000" cy="1752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430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~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77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Oblici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šava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razčličitih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tipova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Uzrok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masa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daleko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mase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te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njihovo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bombardovanje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efikasnije</a:t>
            </a:r>
            <a:r>
              <a:rPr lang="en-US" b="1" dirty="0">
                <a:solidFill>
                  <a:srgbClr val="0070C0"/>
                </a:solidFill>
              </a:rPr>
              <a:t> u “</a:t>
            </a:r>
            <a:r>
              <a:rPr lang="en-US" b="1" dirty="0" err="1">
                <a:solidFill>
                  <a:srgbClr val="0070C0"/>
                </a:solidFill>
              </a:rPr>
              <a:t>izbacivanju</a:t>
            </a:r>
            <a:r>
              <a:rPr lang="en-US" b="1" dirty="0">
                <a:solidFill>
                  <a:srgbClr val="0070C0"/>
                </a:solidFill>
              </a:rPr>
              <a:t>”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jednosmerne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obrnute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intenzivnije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bombardovanje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, pa je </a:t>
            </a:r>
            <a:r>
              <a:rPr lang="en-US" b="1" dirty="0" err="1">
                <a:solidFill>
                  <a:srgbClr val="0070C0"/>
                </a:solidFill>
              </a:rPr>
              <a:t>veći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1325940"/>
            <a:ext cx="8686800" cy="2712660"/>
            <a:chOff x="152400" y="1021140"/>
            <a:chExt cx="8686800" cy="27126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63836" t="71875" r="18594" b="22610"/>
            <a:stretch>
              <a:fillRect/>
            </a:stretch>
          </p:blipFill>
          <p:spPr bwMode="auto">
            <a:xfrm>
              <a:off x="1143000" y="1021140"/>
              <a:ext cx="6477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52400" y="2164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</a:rPr>
                <a:t>Jednosmerna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struja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indirektne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polarnosti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2164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</a:rPr>
                <a:t>Jednosmerna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struja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direktne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polarnosti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285714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</a:rPr>
                <a:t>Naizmenična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struja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4191000" y="2164140"/>
              <a:ext cx="381000" cy="685800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8525368">
              <a:off x="1854067" y="2432649"/>
              <a:ext cx="1066800" cy="381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3156738">
              <a:off x="5943504" y="2382594"/>
              <a:ext cx="1066800" cy="381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1074</TotalTime>
  <Words>579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PowerPoint Presentation</vt:lpstr>
      <vt:lpstr>PowerPoint Presentation</vt:lpstr>
      <vt:lpstr>Zavarivački luk</vt:lpstr>
      <vt:lpstr>PowerPoint Presentation</vt:lpstr>
      <vt:lpstr>PowerPoint Presentation</vt:lpstr>
      <vt:lpstr>Jednosmerna struja - polarnost luka</vt:lpstr>
      <vt:lpstr>PowerPoint Presentation</vt:lpstr>
      <vt:lpstr>Naizmenična struja</vt:lpstr>
      <vt:lpstr>PowerPoint Presentation</vt:lpstr>
      <vt:lpstr>Prenos dodatnog materijala kroz električni luk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88</cp:revision>
  <dcterms:created xsi:type="dcterms:W3CDTF">2006-08-16T00:00:00Z</dcterms:created>
  <dcterms:modified xsi:type="dcterms:W3CDTF">2022-10-03T10:26:28Z</dcterms:modified>
</cp:coreProperties>
</file>