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3" r:id="rId2"/>
    <p:sldId id="271" r:id="rId3"/>
    <p:sldId id="257" r:id="rId4"/>
    <p:sldId id="259" r:id="rId5"/>
    <p:sldId id="272" r:id="rId6"/>
    <p:sldId id="260" r:id="rId7"/>
    <p:sldId id="266" r:id="rId8"/>
    <p:sldId id="267" r:id="rId9"/>
    <p:sldId id="264" r:id="rId10"/>
    <p:sldId id="263" r:id="rId11"/>
    <p:sldId id="275" r:id="rId12"/>
    <p:sldId id="261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EBC8B-9773-4ED3-9564-101EEE64BD8B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282B7-F778-49A4-A269-6922B779C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5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282B7-F778-49A4-A269-6922B779C1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3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2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2548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70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08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32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99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25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9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7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9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3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2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7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1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2C154B4-1EB4-4F52-820D-62701B809906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7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C93933-301D-A0FD-E653-8297B6D2B1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t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2388">
              <a:spcBef>
                <a:spcPts val="600"/>
              </a:spcBef>
              <a:spcAft>
                <a:spcPts val="600"/>
              </a:spcAft>
              <a:tabLst>
                <a:tab pos="862013" algn="l"/>
              </a:tabLst>
            </a:pP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FAKULTET TEHNIČKIH NAUKA</a:t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KOSOVSKA MITROVICA</a:t>
            </a:r>
            <a: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GASNO ZAVARIVANJE</a:t>
            </a:r>
            <a:r>
              <a:rPr lang="sr-Latn-RS" altLang="en-US" sz="3000" dirty="0"/>
              <a:t/>
            </a:r>
            <a:br>
              <a:rPr lang="sr-Latn-RS" altLang="en-US" sz="3000" dirty="0"/>
            </a:br>
            <a:r>
              <a:rPr lang="sr-Latn-R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Ivica Čamagić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Živče Šarkoćević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500" b="1" dirty="0">
                <a:latin typeface="Times New Roman" panose="02020603050405020304" pitchFamily="18" charset="0"/>
              </a:rPr>
              <a:t> </a:t>
            </a:r>
            <a:r>
              <a:rPr lang="sr-Latn-RS" altLang="en-US" sz="2400" dirty="0">
                <a:latin typeface="Times New Roman" panose="02020603050405020304" pitchFamily="18" charset="0"/>
              </a:rPr>
              <a:t/>
            </a:r>
            <a:br>
              <a:rPr lang="sr-Latn-RS" altLang="en-US" sz="2400" dirty="0">
                <a:latin typeface="Times New Roman" panose="02020603050405020304" pitchFamily="18" charset="0"/>
              </a:rPr>
            </a:br>
            <a:r>
              <a:rPr lang="sr-Latn-RS" altLang="en-US" sz="2400" dirty="0">
                <a:latin typeface="Times New Roman" panose="02020603050405020304" pitchFamily="18" charset="0"/>
              </a:rPr>
              <a:t>  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Kosovska Mitrovica, </a:t>
            </a:r>
            <a:r>
              <a:rPr lang="sr-Latn-RS" altLang="en-US" sz="2400" b="1" dirty="0">
                <a:latin typeface="Times New Roman" panose="02020603050405020304" pitchFamily="18" charset="0"/>
              </a:rPr>
              <a:t>mart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BC9E64-73E4-AC9E-0850-FCC413085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696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947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52" y="228600"/>
            <a:ext cx="5943600" cy="66294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Tehnike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gasnog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zavarivanja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sz="2200" b="1" dirty="0" err="1">
                <a:solidFill>
                  <a:srgbClr val="0070C0"/>
                </a:solidFill>
              </a:rPr>
              <a:t>Unapred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70C0"/>
                </a:solidFill>
              </a:rPr>
              <a:t>-    	</a:t>
            </a:r>
            <a:r>
              <a:rPr lang="en-US" sz="2200" b="1" dirty="0" err="1">
                <a:solidFill>
                  <a:srgbClr val="0070C0"/>
                </a:solidFill>
              </a:rPr>
              <a:t>žica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ispred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plamena</a:t>
            </a:r>
            <a:endParaRPr lang="en-US" sz="2200" b="1" dirty="0">
              <a:solidFill>
                <a:srgbClr val="0070C0"/>
              </a:solidFill>
            </a:endParaRPr>
          </a:p>
          <a:p>
            <a:pPr marL="514350" indent="-514350">
              <a:spcBef>
                <a:spcPts val="0"/>
              </a:spcBef>
              <a:buFontTx/>
              <a:buChar char="-"/>
            </a:pPr>
            <a:r>
              <a:rPr lang="en-US" sz="2200" b="1" dirty="0" err="1">
                <a:solidFill>
                  <a:srgbClr val="0070C0"/>
                </a:solidFill>
              </a:rPr>
              <a:t>manji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uvar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jer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plamen</a:t>
            </a:r>
            <a:r>
              <a:rPr lang="en-US" sz="2200" b="1" dirty="0">
                <a:solidFill>
                  <a:srgbClr val="0070C0"/>
                </a:solidFill>
              </a:rPr>
              <a:t> “</a:t>
            </a:r>
            <a:r>
              <a:rPr lang="en-US" sz="2200" b="1" dirty="0" err="1">
                <a:solidFill>
                  <a:srgbClr val="0070C0"/>
                </a:solidFill>
              </a:rPr>
              <a:t>udara</a:t>
            </a:r>
            <a:r>
              <a:rPr lang="en-US" sz="2200" b="1" dirty="0">
                <a:solidFill>
                  <a:srgbClr val="0070C0"/>
                </a:solidFill>
              </a:rPr>
              <a:t>” u </a:t>
            </a:r>
            <a:r>
              <a:rPr lang="en-US" sz="2200" b="1" dirty="0" err="1">
                <a:solidFill>
                  <a:srgbClr val="0070C0"/>
                </a:solidFill>
              </a:rPr>
              <a:t>mat.u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čvrstom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stanju</a:t>
            </a:r>
            <a:endParaRPr lang="en-US" sz="2200" b="1" dirty="0">
              <a:solidFill>
                <a:srgbClr val="0070C0"/>
              </a:solidFill>
            </a:endParaRPr>
          </a:p>
          <a:p>
            <a:pPr marL="514350" indent="-514350">
              <a:spcBef>
                <a:spcPts val="0"/>
              </a:spcBef>
              <a:buFontTx/>
              <a:buChar char="-"/>
            </a:pPr>
            <a:r>
              <a:rPr lang="en-US" sz="2200" b="1" dirty="0" err="1">
                <a:solidFill>
                  <a:srgbClr val="0070C0"/>
                </a:solidFill>
              </a:rPr>
              <a:t>sporije</a:t>
            </a:r>
            <a:endParaRPr lang="en-US" sz="2200" b="1" dirty="0">
              <a:solidFill>
                <a:srgbClr val="0070C0"/>
              </a:solidFill>
            </a:endParaRPr>
          </a:p>
          <a:p>
            <a:pPr marL="514350" indent="-514350">
              <a:spcBef>
                <a:spcPts val="0"/>
              </a:spcBef>
              <a:buFontTx/>
              <a:buChar char="-"/>
            </a:pPr>
            <a:r>
              <a:rPr lang="en-US" sz="2200" b="1" dirty="0" err="1">
                <a:solidFill>
                  <a:srgbClr val="0070C0"/>
                </a:solidFill>
              </a:rPr>
              <a:t>jednostavnije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za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rad</a:t>
            </a:r>
            <a:endParaRPr lang="en-US" sz="2200" b="1" dirty="0">
              <a:solidFill>
                <a:srgbClr val="0070C0"/>
              </a:solidFill>
            </a:endParaRPr>
          </a:p>
          <a:p>
            <a:pPr marL="514350" indent="-51435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rgbClr val="0070C0"/>
                </a:solidFill>
              </a:rPr>
              <a:t>do </a:t>
            </a:r>
            <a:r>
              <a:rPr lang="en-US" sz="2200" b="1" dirty="0" err="1">
                <a:solidFill>
                  <a:srgbClr val="0070C0"/>
                </a:solidFill>
              </a:rPr>
              <a:t>debljine</a:t>
            </a:r>
            <a:r>
              <a:rPr lang="en-US" sz="2200" b="1" dirty="0">
                <a:solidFill>
                  <a:srgbClr val="0070C0"/>
                </a:solidFill>
              </a:rPr>
              <a:t> osn.mat. 5 mm, </a:t>
            </a:r>
            <a:r>
              <a:rPr lang="en-US" sz="2200" b="1" dirty="0" err="1">
                <a:solidFill>
                  <a:srgbClr val="0070C0"/>
                </a:solidFill>
              </a:rPr>
              <a:t>preko</a:t>
            </a:r>
            <a:r>
              <a:rPr lang="en-US" sz="2200" b="1" dirty="0">
                <a:solidFill>
                  <a:srgbClr val="0070C0"/>
                </a:solidFill>
              </a:rPr>
              <a:t> toga </a:t>
            </a:r>
            <a:r>
              <a:rPr lang="en-US" sz="2200" b="1" dirty="0" err="1">
                <a:solidFill>
                  <a:srgbClr val="0070C0"/>
                </a:solidFill>
              </a:rPr>
              <a:t>neujednačen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koren</a:t>
            </a:r>
            <a:endParaRPr lang="en-US" sz="2200" b="1" dirty="0">
              <a:solidFill>
                <a:srgbClr val="0070C0"/>
              </a:solidFill>
            </a:endParaRPr>
          </a:p>
          <a:p>
            <a:pPr marL="514350" indent="-514350">
              <a:spcBef>
                <a:spcPts val="0"/>
              </a:spcBef>
              <a:buFontTx/>
              <a:buChar char="-"/>
            </a:pPr>
            <a:r>
              <a:rPr lang="en-US" sz="2200" b="1" dirty="0" err="1">
                <a:solidFill>
                  <a:srgbClr val="0070C0"/>
                </a:solidFill>
              </a:rPr>
              <a:t>najčešće</a:t>
            </a:r>
            <a:r>
              <a:rPr lang="en-US" sz="2200" b="1" dirty="0">
                <a:solidFill>
                  <a:srgbClr val="0070C0"/>
                </a:solidFill>
              </a:rPr>
              <a:t> se </a:t>
            </a:r>
            <a:r>
              <a:rPr lang="en-US" sz="2200" b="1" dirty="0" err="1">
                <a:solidFill>
                  <a:srgbClr val="0070C0"/>
                </a:solidFill>
              </a:rPr>
              <a:t>koristi</a:t>
            </a:r>
            <a:endParaRPr lang="en-US" sz="2200" b="1" dirty="0">
              <a:solidFill>
                <a:srgbClr val="0070C0"/>
              </a:solidFill>
            </a:endParaRPr>
          </a:p>
          <a:p>
            <a:pPr marL="514350" indent="-514350">
              <a:spcBef>
                <a:spcPts val="0"/>
              </a:spcBef>
              <a:buAutoNum type="alphaLcParenR"/>
            </a:pPr>
            <a:endParaRPr lang="en-US" sz="2200" b="1" dirty="0">
              <a:solidFill>
                <a:srgbClr val="0070C0"/>
              </a:solidFill>
            </a:endParaRP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sz="2200" b="1" dirty="0" err="1">
                <a:solidFill>
                  <a:srgbClr val="0070C0"/>
                </a:solidFill>
              </a:rPr>
              <a:t>Unazad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spcBef>
                <a:spcPts val="0"/>
              </a:spcBef>
              <a:buFontTx/>
              <a:buChar char="-"/>
            </a:pPr>
            <a:r>
              <a:rPr lang="en-US" sz="2200" b="1" dirty="0" err="1">
                <a:solidFill>
                  <a:srgbClr val="0070C0"/>
                </a:solidFill>
              </a:rPr>
              <a:t>žica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iza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plamena</a:t>
            </a:r>
            <a:endParaRPr lang="en-US" sz="2200" b="1" dirty="0">
              <a:solidFill>
                <a:srgbClr val="0070C0"/>
              </a:solidFill>
            </a:endParaRPr>
          </a:p>
          <a:p>
            <a:pPr marL="514350" indent="-514350">
              <a:spcBef>
                <a:spcPts val="0"/>
              </a:spcBef>
              <a:buFontTx/>
              <a:buChar char="-"/>
            </a:pPr>
            <a:r>
              <a:rPr lang="en-US" sz="2200" b="1" dirty="0" err="1">
                <a:solidFill>
                  <a:srgbClr val="0070C0"/>
                </a:solidFill>
              </a:rPr>
              <a:t>veći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uvar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jer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plamen</a:t>
            </a:r>
            <a:r>
              <a:rPr lang="en-US" sz="2200" b="1" dirty="0">
                <a:solidFill>
                  <a:srgbClr val="0070C0"/>
                </a:solidFill>
              </a:rPr>
              <a:t> “</a:t>
            </a:r>
            <a:r>
              <a:rPr lang="en-US" sz="2200" b="1" dirty="0" err="1">
                <a:solidFill>
                  <a:srgbClr val="0070C0"/>
                </a:solidFill>
              </a:rPr>
              <a:t>udara</a:t>
            </a:r>
            <a:r>
              <a:rPr lang="en-US" sz="2200" b="1" dirty="0">
                <a:solidFill>
                  <a:srgbClr val="0070C0"/>
                </a:solidFill>
              </a:rPr>
              <a:t>” u </a:t>
            </a:r>
            <a:r>
              <a:rPr lang="en-US" sz="2200" b="1" dirty="0" err="1">
                <a:solidFill>
                  <a:srgbClr val="0070C0"/>
                </a:solidFill>
              </a:rPr>
              <a:t>materijal</a:t>
            </a:r>
            <a:r>
              <a:rPr lang="en-US" sz="2200" b="1" dirty="0">
                <a:solidFill>
                  <a:srgbClr val="0070C0"/>
                </a:solidFill>
              </a:rPr>
              <a:t> u </a:t>
            </a:r>
            <a:r>
              <a:rPr lang="en-US" sz="2200" b="1" dirty="0" err="1">
                <a:solidFill>
                  <a:srgbClr val="0070C0"/>
                </a:solidFill>
              </a:rPr>
              <a:t>tečnom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stanju</a:t>
            </a:r>
            <a:endParaRPr lang="en-US" sz="2200" b="1" dirty="0">
              <a:solidFill>
                <a:srgbClr val="0070C0"/>
              </a:solidFill>
            </a:endParaRPr>
          </a:p>
          <a:p>
            <a:pPr marL="514350" indent="-514350">
              <a:spcBef>
                <a:spcPts val="0"/>
              </a:spcBef>
              <a:buFontTx/>
              <a:buChar char="-"/>
            </a:pPr>
            <a:r>
              <a:rPr lang="en-US" sz="2200" b="1" dirty="0" err="1">
                <a:solidFill>
                  <a:srgbClr val="0070C0"/>
                </a:solidFill>
              </a:rPr>
              <a:t>debljina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osn</a:t>
            </a:r>
            <a:r>
              <a:rPr lang="en-US" sz="2200" b="1" dirty="0">
                <a:solidFill>
                  <a:srgbClr val="0070C0"/>
                </a:solidFill>
              </a:rPr>
              <a:t>. mat. </a:t>
            </a:r>
            <a:r>
              <a:rPr lang="en-US" sz="2200" b="1" dirty="0" err="1">
                <a:solidFill>
                  <a:srgbClr val="0070C0"/>
                </a:solidFill>
              </a:rPr>
              <a:t>preko</a:t>
            </a:r>
            <a:r>
              <a:rPr lang="en-US" sz="2200" b="1" dirty="0">
                <a:solidFill>
                  <a:srgbClr val="0070C0"/>
                </a:solidFill>
              </a:rPr>
              <a:t> 5 mm,  </a:t>
            </a:r>
            <a:r>
              <a:rPr lang="en-US" sz="2200" b="1" dirty="0" err="1">
                <a:solidFill>
                  <a:srgbClr val="0070C0"/>
                </a:solidFill>
              </a:rPr>
              <a:t>ali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kako</a:t>
            </a:r>
            <a:r>
              <a:rPr lang="en-US" sz="2200" b="1" dirty="0">
                <a:solidFill>
                  <a:srgbClr val="0070C0"/>
                </a:solidFill>
              </a:rPr>
              <a:t> je </a:t>
            </a:r>
            <a:r>
              <a:rPr lang="en-US" sz="2200" b="1" dirty="0" err="1">
                <a:solidFill>
                  <a:srgbClr val="0070C0"/>
                </a:solidFill>
              </a:rPr>
              <a:t>za</a:t>
            </a:r>
            <a:r>
              <a:rPr lang="en-US" sz="2200" b="1" dirty="0">
                <a:solidFill>
                  <a:srgbClr val="0070C0"/>
                </a:solidFill>
              </a:rPr>
              <a:t> to </a:t>
            </a:r>
            <a:r>
              <a:rPr lang="en-US" sz="2200" b="1" dirty="0" err="1">
                <a:solidFill>
                  <a:srgbClr val="0070C0"/>
                </a:solidFill>
              </a:rPr>
              <a:t>gasno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zavarivanje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nerentabilno</a:t>
            </a:r>
            <a:r>
              <a:rPr lang="en-US" sz="2200" b="1" dirty="0">
                <a:solidFill>
                  <a:srgbClr val="0070C0"/>
                </a:solidFill>
              </a:rPr>
              <a:t>, </a:t>
            </a:r>
            <a:r>
              <a:rPr lang="en-US" sz="2200" b="1" dirty="0" err="1">
                <a:solidFill>
                  <a:srgbClr val="0070C0"/>
                </a:solidFill>
              </a:rPr>
              <a:t>veoma</a:t>
            </a:r>
            <a:r>
              <a:rPr lang="en-US" sz="2200" b="1" dirty="0">
                <a:solidFill>
                  <a:srgbClr val="0070C0"/>
                </a:solidFill>
              </a:rPr>
              <a:t> se </a:t>
            </a:r>
            <a:r>
              <a:rPr lang="en-US" sz="2200" b="1" dirty="0" err="1">
                <a:solidFill>
                  <a:srgbClr val="0070C0"/>
                </a:solidFill>
              </a:rPr>
              <a:t>retko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primenjuje</a:t>
            </a:r>
            <a:endParaRPr lang="en-US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50366" t="29166" r="29722" b="31250"/>
          <a:stretch>
            <a:fillRect/>
          </a:stretch>
        </p:blipFill>
        <p:spPr bwMode="auto">
          <a:xfrm>
            <a:off x="6472602" y="228600"/>
            <a:ext cx="23862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72840" t="25000" r="6662" b="28125"/>
          <a:stretch>
            <a:fillRect/>
          </a:stretch>
        </p:blipFill>
        <p:spPr bwMode="auto">
          <a:xfrm>
            <a:off x="6332233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4953000" y="914400"/>
            <a:ext cx="1447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648200" y="4191000"/>
            <a:ext cx="1447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0C186FE0-B09F-FC96-4E2E-6DD2C2B0B1F2}"/>
              </a:ext>
            </a:extLst>
          </p:cNvPr>
          <p:cNvSpPr txBox="1">
            <a:spLocks/>
          </p:cNvSpPr>
          <p:nvPr/>
        </p:nvSpPr>
        <p:spPr>
          <a:xfrm>
            <a:off x="457200" y="839567"/>
            <a:ext cx="8229600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sr-Latn-CS" sz="2000" b="1" dirty="0">
                <a:solidFill>
                  <a:srgbClr val="FF0000"/>
                </a:solidFill>
              </a:rPr>
              <a:t>GORIONICI</a:t>
            </a:r>
          </a:p>
          <a:p>
            <a:pPr marL="514350" indent="-514350">
              <a:buFont typeface="Arial" pitchFamily="34" charset="0"/>
              <a:buNone/>
            </a:pPr>
            <a:r>
              <a:rPr lang="sr-Latn-CS" sz="2000" b="1" i="1" dirty="0">
                <a:solidFill>
                  <a:srgbClr val="0070C0"/>
                </a:solidFill>
              </a:rPr>
              <a:t>Gorionici </a:t>
            </a:r>
            <a:r>
              <a:rPr lang="sr-Latn-CS" sz="2000" b="1" dirty="0">
                <a:solidFill>
                  <a:srgbClr val="0070C0"/>
                </a:solidFill>
              </a:rPr>
              <a:t>se obeležavaju brojevima 1-8, za zavarivanje limova od 0,5-1 mm sve do 20-30 mm</a:t>
            </a:r>
          </a:p>
          <a:p>
            <a:pPr marL="514350" indent="-514350">
              <a:buFont typeface="Arial" pitchFamily="34" charset="0"/>
              <a:buNone/>
            </a:pPr>
            <a:endParaRPr lang="sr-Latn-CS" sz="2000" b="1" dirty="0">
              <a:solidFill>
                <a:srgbClr val="0070C0"/>
              </a:solidFill>
            </a:endParaRPr>
          </a:p>
          <a:p>
            <a:r>
              <a:rPr lang="sr-Latn-CS" sz="2000" b="1" dirty="0">
                <a:solidFill>
                  <a:srgbClr val="FF0000"/>
                </a:solidFill>
              </a:rPr>
              <a:t>Vrste gorionika </a:t>
            </a:r>
            <a:r>
              <a:rPr lang="sr-Latn-CS" sz="2000" b="1" dirty="0">
                <a:solidFill>
                  <a:srgbClr val="0070C0"/>
                </a:solidFill>
              </a:rPr>
              <a:t>(1-ventil za kiseonik, 4-ventil za acetilen):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r-Latn-CS" sz="2000" b="1" dirty="0">
                <a:solidFill>
                  <a:srgbClr val="0070C0"/>
                </a:solidFill>
              </a:rPr>
              <a:t>Bez usisavanja - kiseonik i acetilen se mešaju u komori (2)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r-Latn-CS" sz="2000" b="1" dirty="0">
                <a:solidFill>
                  <a:srgbClr val="0070C0"/>
                </a:solidFill>
              </a:rPr>
              <a:t>Sa usisavanjem – </a:t>
            </a:r>
          </a:p>
          <a:p>
            <a:pPr marL="514350" indent="-514350">
              <a:buFont typeface="Arial" pitchFamily="34" charset="0"/>
              <a:buNone/>
            </a:pPr>
            <a:r>
              <a:rPr lang="sr-Latn-CS" sz="2000" b="1" dirty="0">
                <a:solidFill>
                  <a:srgbClr val="0070C0"/>
                </a:solidFill>
              </a:rPr>
              <a:t>	poseduju injektor (2)</a:t>
            </a:r>
          </a:p>
          <a:p>
            <a:pPr marL="514350" indent="-514350">
              <a:buFont typeface="Arial" pitchFamily="34" charset="0"/>
              <a:buNone/>
            </a:pPr>
            <a:r>
              <a:rPr lang="sr-Latn-CS" sz="2000" b="1" dirty="0">
                <a:solidFill>
                  <a:srgbClr val="0070C0"/>
                </a:solidFill>
              </a:rPr>
              <a:t>	profilisan prostor za </a:t>
            </a:r>
          </a:p>
          <a:p>
            <a:pPr marL="514350" indent="-514350">
              <a:buFont typeface="Arial" pitchFamily="34" charset="0"/>
              <a:buNone/>
            </a:pPr>
            <a:r>
              <a:rPr lang="sr-Latn-CS" sz="2000" b="1" dirty="0">
                <a:solidFill>
                  <a:srgbClr val="0070C0"/>
                </a:solidFill>
              </a:rPr>
              <a:t>	mešanje (3) gde </a:t>
            </a:r>
          </a:p>
          <a:p>
            <a:pPr marL="514350" indent="-514350">
              <a:buFont typeface="Arial" pitchFamily="34" charset="0"/>
              <a:buNone/>
            </a:pPr>
            <a:r>
              <a:rPr lang="sr-Latn-CS" sz="2000" b="1" dirty="0">
                <a:solidFill>
                  <a:srgbClr val="0070C0"/>
                </a:solidFill>
              </a:rPr>
              <a:t>	vlada vakuum</a:t>
            </a:r>
          </a:p>
          <a:p>
            <a:pPr marL="514350" indent="-514350">
              <a:buFont typeface="Arial" pitchFamily="34" charset="0"/>
              <a:buNone/>
            </a:pPr>
            <a:endParaRPr lang="sr-Latn-C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AAFF1D-F64F-C5AD-74B3-E1189DFED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66112" t="32592" r="5625" b="38523"/>
          <a:stretch>
            <a:fillRect/>
          </a:stretch>
        </p:blipFill>
        <p:spPr bwMode="auto">
          <a:xfrm>
            <a:off x="3810000" y="3276600"/>
            <a:ext cx="489105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191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Prednosti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Primena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metalizaciju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rezanje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tvrdo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lemljenje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predgrevanje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termičkau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obradu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zagrevanje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savijanje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ispravljanje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</a:rPr>
              <a:t>Dobra </a:t>
            </a:r>
            <a:r>
              <a:rPr lang="en-US" b="1" dirty="0" err="1">
                <a:solidFill>
                  <a:srgbClr val="0070C0"/>
                </a:solidFill>
              </a:rPr>
              <a:t>kontrola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postupka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jer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dodatni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unosi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nezavisno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izvora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toplote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Pogodniji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</a:t>
            </a:r>
            <a:r>
              <a:rPr lang="en-US" b="1" dirty="0">
                <a:solidFill>
                  <a:srgbClr val="0070C0"/>
                </a:solidFill>
              </a:rPr>
              <a:t> REL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debljina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limova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cevi</a:t>
            </a:r>
            <a:r>
              <a:rPr lang="en-US" b="1" dirty="0">
                <a:solidFill>
                  <a:srgbClr val="0070C0"/>
                </a:solidFill>
              </a:rPr>
              <a:t> do 1,5 mm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Manje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fokusiran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izvor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toplote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uzrokuje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velik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unos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toplote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sporo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hlađenje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što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sprečava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pojavu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martenzita</a:t>
            </a:r>
            <a:r>
              <a:rPr lang="en-US" b="1" dirty="0">
                <a:solidFill>
                  <a:srgbClr val="0070C0"/>
                </a:solidFill>
              </a:rPr>
              <a:t> u ZUT-u.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Nezamenljiv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postupak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reparaturna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terenu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Jeftina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oprema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čelika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obojenih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metala</a:t>
            </a:r>
            <a:r>
              <a:rPr lang="en-US" b="1" dirty="0">
                <a:solidFill>
                  <a:srgbClr val="0070C0"/>
                </a:solidFill>
              </a:rPr>
              <a:t> (pre </a:t>
            </a:r>
            <a:r>
              <a:rPr lang="en-US" b="1" dirty="0" err="1">
                <a:solidFill>
                  <a:srgbClr val="0070C0"/>
                </a:solidFill>
              </a:rPr>
              <a:t>svega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leg.Al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Cu), </a:t>
            </a:r>
            <a:r>
              <a:rPr lang="en-US" b="1" dirty="0" err="1">
                <a:solidFill>
                  <a:srgbClr val="0070C0"/>
                </a:solidFill>
              </a:rPr>
              <a:t>livenih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gvožđa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Nedostaci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Manje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fokusiran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izvor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toplote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zavarivačkog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luka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uzrokuje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širok</a:t>
            </a:r>
            <a:r>
              <a:rPr lang="en-US" b="1" dirty="0">
                <a:solidFill>
                  <a:srgbClr val="0070C0"/>
                </a:solidFill>
              </a:rPr>
              <a:t> ZUT, </a:t>
            </a:r>
            <a:r>
              <a:rPr lang="en-US" b="1" dirty="0" err="1">
                <a:solidFill>
                  <a:srgbClr val="0070C0"/>
                </a:solidFill>
              </a:rPr>
              <a:t>sporo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hlađenje</a:t>
            </a:r>
            <a:r>
              <a:rPr lang="sr-Latn-CS" b="1" dirty="0">
                <a:solidFill>
                  <a:srgbClr val="0070C0"/>
                </a:solidFill>
              </a:rPr>
              <a:t>,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mogućnost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pojave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Vidmanštetenove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strukture</a:t>
            </a:r>
            <a:r>
              <a:rPr lang="sr-Latn-CS" b="1" dirty="0">
                <a:solidFill>
                  <a:srgbClr val="0070C0"/>
                </a:solidFill>
              </a:rPr>
              <a:t> i značajnije deformacije u odnosu na elektrolučno zav.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Kvalitet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tankih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limova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obojenih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metala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lošiji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nego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TIG-a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Produktivnost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debljine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preko</a:t>
            </a:r>
            <a:r>
              <a:rPr lang="en-US" b="1" dirty="0">
                <a:solidFill>
                  <a:srgbClr val="0070C0"/>
                </a:solidFill>
              </a:rPr>
              <a:t> 5 mm </a:t>
            </a:r>
            <a:r>
              <a:rPr lang="en-US" b="1" dirty="0" err="1">
                <a:solidFill>
                  <a:srgbClr val="0070C0"/>
                </a:solidFill>
              </a:rPr>
              <a:t>manja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nego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REL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Izvor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toplote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je </a:t>
            </a:r>
            <a:r>
              <a:rPr lang="en-US" b="1" dirty="0" err="1">
                <a:solidFill>
                  <a:srgbClr val="0070C0"/>
                </a:solidFill>
              </a:rPr>
              <a:t>zavarivački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plamen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dobijen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sagorevanjem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gorivog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gasa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kiseoniku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Može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radi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bez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dodatnog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koji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unosi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plamen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jezgro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plamena</a:t>
            </a:r>
            <a:r>
              <a:rPr lang="en-US" b="1" dirty="0">
                <a:solidFill>
                  <a:srgbClr val="0070C0"/>
                </a:solidFill>
              </a:rPr>
              <a:t>).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lemljenje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rezanje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metalizaciju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913" y="3505200"/>
            <a:ext cx="6917011" cy="226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4553" t="28125" r="2782" b="23958"/>
          <a:stretch>
            <a:fillRect/>
          </a:stretch>
        </p:blipFill>
        <p:spPr bwMode="auto">
          <a:xfrm>
            <a:off x="1143000" y="3418318"/>
            <a:ext cx="8001000" cy="343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6368" y="0"/>
            <a:ext cx="8686800" cy="5897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err="1">
                <a:solidFill>
                  <a:srgbClr val="FF0000"/>
                </a:solidFill>
              </a:rPr>
              <a:t>Gorivi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gasovi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mogu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biti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metan</a:t>
            </a:r>
            <a:r>
              <a:rPr lang="en-US" b="1" dirty="0">
                <a:solidFill>
                  <a:srgbClr val="0070C0"/>
                </a:solidFill>
              </a:rPr>
              <a:t> (CH</a:t>
            </a:r>
            <a:r>
              <a:rPr lang="en-US" b="1" baseline="-25000" dirty="0">
                <a:solidFill>
                  <a:srgbClr val="0070C0"/>
                </a:solidFill>
              </a:rPr>
              <a:t>4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metil-acetilen-propadien</a:t>
            </a:r>
            <a:r>
              <a:rPr lang="en-US" b="1" dirty="0">
                <a:solidFill>
                  <a:srgbClr val="0070C0"/>
                </a:solidFill>
              </a:rPr>
              <a:t> (MAPP, C</a:t>
            </a:r>
            <a:r>
              <a:rPr lang="en-US" b="1" baseline="-25000" dirty="0">
                <a:solidFill>
                  <a:srgbClr val="0070C0"/>
                </a:solidFill>
              </a:rPr>
              <a:t>3</a:t>
            </a:r>
            <a:r>
              <a:rPr lang="en-US" b="1" dirty="0">
                <a:solidFill>
                  <a:srgbClr val="0070C0"/>
                </a:solidFill>
              </a:rPr>
              <a:t>H</a:t>
            </a:r>
            <a:r>
              <a:rPr lang="en-US" b="1" baseline="-25000" dirty="0">
                <a:solidFill>
                  <a:srgbClr val="0070C0"/>
                </a:solidFill>
              </a:rPr>
              <a:t>4</a:t>
            </a:r>
            <a:r>
              <a:rPr lang="en-US" b="1" dirty="0">
                <a:solidFill>
                  <a:srgbClr val="0070C0"/>
                </a:solidFill>
              </a:rPr>
              <a:t>) 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acetilena</a:t>
            </a:r>
            <a:r>
              <a:rPr lang="en-US" b="1" dirty="0">
                <a:solidFill>
                  <a:srgbClr val="0070C0"/>
                </a:solidFill>
              </a:rPr>
              <a:t> (C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H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) 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propilena</a:t>
            </a:r>
            <a:r>
              <a:rPr lang="en-US" b="1" dirty="0">
                <a:solidFill>
                  <a:srgbClr val="0070C0"/>
                </a:solidFill>
              </a:rPr>
              <a:t> (C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H</a:t>
            </a:r>
            <a:r>
              <a:rPr lang="en-US" b="1" baseline="-25000" dirty="0">
                <a:solidFill>
                  <a:srgbClr val="0070C0"/>
                </a:solidFill>
              </a:rPr>
              <a:t>6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propana</a:t>
            </a:r>
            <a:r>
              <a:rPr lang="en-US" b="1" dirty="0">
                <a:solidFill>
                  <a:srgbClr val="0070C0"/>
                </a:solidFill>
              </a:rPr>
              <a:t> (C</a:t>
            </a:r>
            <a:r>
              <a:rPr lang="en-US" b="1" baseline="-25000" dirty="0">
                <a:solidFill>
                  <a:srgbClr val="0070C0"/>
                </a:solidFill>
              </a:rPr>
              <a:t>3</a:t>
            </a:r>
            <a:r>
              <a:rPr lang="en-US" b="1" dirty="0">
                <a:solidFill>
                  <a:srgbClr val="0070C0"/>
                </a:solidFill>
              </a:rPr>
              <a:t>H</a:t>
            </a:r>
            <a:r>
              <a:rPr lang="en-US" b="1" baseline="-25000" dirty="0">
                <a:solidFill>
                  <a:srgbClr val="0070C0"/>
                </a:solidFill>
              </a:rPr>
              <a:t>5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butana</a:t>
            </a:r>
            <a:r>
              <a:rPr lang="en-US" b="1" dirty="0">
                <a:solidFill>
                  <a:srgbClr val="0070C0"/>
                </a:solidFill>
              </a:rPr>
              <a:t> (C</a:t>
            </a:r>
            <a:r>
              <a:rPr lang="en-US" b="1" baseline="-25000" dirty="0">
                <a:solidFill>
                  <a:srgbClr val="0070C0"/>
                </a:solidFill>
              </a:rPr>
              <a:t>3</a:t>
            </a:r>
            <a:r>
              <a:rPr lang="en-US" b="1" dirty="0">
                <a:solidFill>
                  <a:srgbClr val="0070C0"/>
                </a:solidFill>
              </a:rPr>
              <a:t>H</a:t>
            </a:r>
            <a:r>
              <a:rPr lang="en-US" b="1" baseline="-25000" dirty="0">
                <a:solidFill>
                  <a:srgbClr val="0070C0"/>
                </a:solidFill>
              </a:rPr>
              <a:t>6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vodonika</a:t>
            </a:r>
            <a:r>
              <a:rPr lang="en-US" b="1" dirty="0">
                <a:solidFill>
                  <a:srgbClr val="0070C0"/>
                </a:solidFill>
              </a:rPr>
              <a:t> (H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29000" y="4038600"/>
            <a:ext cx="838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" y="1135626"/>
            <a:ext cx="2133600" cy="381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838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429000" y="6477000"/>
            <a:ext cx="838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629400" y="4267200"/>
            <a:ext cx="838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467600" y="4267200"/>
            <a:ext cx="838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629400" y="3733800"/>
            <a:ext cx="838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467600" y="3733800"/>
            <a:ext cx="838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05600" y="15240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Pogodni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komade</a:t>
            </a:r>
            <a:r>
              <a:rPr lang="en-US" dirty="0"/>
              <a:t>, </a:t>
            </a:r>
            <a:r>
              <a:rPr lang="en-US" dirty="0" err="1"/>
              <a:t>površinsko</a:t>
            </a:r>
            <a:r>
              <a:rPr lang="en-US" dirty="0"/>
              <a:t> </a:t>
            </a:r>
            <a:r>
              <a:rPr lang="en-US" dirty="0" err="1"/>
              <a:t>kaljenje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metalizacija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6934200" y="3048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696200" y="3048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8534400" y="1752600"/>
            <a:ext cx="3048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733800" y="28194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00400" y="2286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Zavarivanje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4648200" y="2362200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257800" y="2362200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5943600" y="2362200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0" y="1676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Jeftini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rezanje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lemljenje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15200" y="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popularniji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se 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dobijaju</a:t>
            </a:r>
            <a:r>
              <a:rPr lang="en-US" dirty="0"/>
              <a:t> 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postupku</a:t>
            </a:r>
            <a:r>
              <a:rPr lang="en-US" dirty="0"/>
              <a:t> – </a:t>
            </a:r>
            <a:r>
              <a:rPr lang="en-US" dirty="0" err="1"/>
              <a:t>elektrolizom</a:t>
            </a:r>
            <a:r>
              <a:rPr lang="en-US" dirty="0"/>
              <a:t> </a:t>
            </a:r>
            <a:r>
              <a:rPr lang="en-US" dirty="0" err="1"/>
              <a:t>vode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Elementi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plamena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19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1-Jezgro </a:t>
            </a:r>
            <a:r>
              <a:rPr lang="en-US" b="1" dirty="0" err="1">
                <a:solidFill>
                  <a:srgbClr val="0070C0"/>
                </a:solidFill>
              </a:rPr>
              <a:t>plamena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raspadanje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acetilena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početak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primarnog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sagorevanja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2-Primarno </a:t>
            </a:r>
            <a:r>
              <a:rPr lang="en-US" b="1" dirty="0" err="1">
                <a:solidFill>
                  <a:srgbClr val="0070C0"/>
                </a:solidFill>
              </a:rPr>
              <a:t>sagorevanje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acetilena</a:t>
            </a:r>
            <a:r>
              <a:rPr lang="en-US" b="1" dirty="0">
                <a:solidFill>
                  <a:srgbClr val="0070C0"/>
                </a:solidFill>
              </a:rPr>
              <a:t> (O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boce</a:t>
            </a:r>
            <a:r>
              <a:rPr lang="en-US" b="1" dirty="0">
                <a:solidFill>
                  <a:srgbClr val="0070C0"/>
                </a:solidFill>
              </a:rPr>
              <a:t>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3-Omotač </a:t>
            </a:r>
            <a:r>
              <a:rPr lang="en-US" b="1" dirty="0" err="1">
                <a:solidFill>
                  <a:srgbClr val="0070C0"/>
                </a:solidFill>
              </a:rPr>
              <a:t>plamena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sekundarno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sagorevanje</a:t>
            </a:r>
            <a:r>
              <a:rPr lang="en-US" b="1" dirty="0">
                <a:solidFill>
                  <a:srgbClr val="0070C0"/>
                </a:solidFill>
              </a:rPr>
              <a:t> (O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okoline</a:t>
            </a:r>
            <a:r>
              <a:rPr lang="sr-Latn-CS" b="1" dirty="0">
                <a:solidFill>
                  <a:srgbClr val="0070C0"/>
                </a:solidFill>
              </a:rPr>
              <a:t>-može biti opasno</a:t>
            </a:r>
            <a:r>
              <a:rPr lang="en-US" b="1" dirty="0">
                <a:solidFill>
                  <a:srgbClr val="0070C0"/>
                </a:solidFill>
              </a:rPr>
              <a:t>)*: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1447800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572000" y="5181600"/>
            <a:ext cx="293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105400" y="3556000"/>
            <a:ext cx="2438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752599"/>
            <a:ext cx="2533656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5867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* </a:t>
            </a:r>
            <a:r>
              <a:rPr lang="en-US" sz="2000" b="1" dirty="0" err="1">
                <a:solidFill>
                  <a:srgbClr val="0070C0"/>
                </a:solidFill>
              </a:rPr>
              <a:t>Plamen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nije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koncentrisan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izvor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toplote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kao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zavarivački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luk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što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uzrokuje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CS" sz="2000" b="1" dirty="0">
                <a:solidFill>
                  <a:srgbClr val="0070C0"/>
                </a:solidFill>
              </a:rPr>
              <a:t>veće </a:t>
            </a:r>
            <a:r>
              <a:rPr lang="en-US" sz="2000" b="1" dirty="0" err="1">
                <a:solidFill>
                  <a:srgbClr val="0070C0"/>
                </a:solidFill>
              </a:rPr>
              <a:t>deformacije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širi</a:t>
            </a:r>
            <a:r>
              <a:rPr lang="en-US" sz="2000" b="1" dirty="0">
                <a:solidFill>
                  <a:srgbClr val="0070C0"/>
                </a:solidFill>
              </a:rPr>
              <a:t> ZUT, </a:t>
            </a:r>
            <a:r>
              <a:rPr lang="en-US" sz="2000" b="1" dirty="0" err="1">
                <a:solidFill>
                  <a:srgbClr val="0070C0"/>
                </a:solidFill>
              </a:rPr>
              <a:t>veće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zaostale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napone</a:t>
            </a:r>
            <a:r>
              <a:rPr lang="en-US" sz="2000" b="1" dirty="0">
                <a:solidFill>
                  <a:srgbClr val="0070C0"/>
                </a:solidFill>
              </a:rPr>
              <a:t>…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819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kod</a:t>
            </a:r>
            <a:r>
              <a:rPr lang="en-US" dirty="0"/>
              <a:t> REL 4000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105400" y="2260600"/>
            <a:ext cx="2438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391400" y="2286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+0,47 MJ/mol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1400" y="5257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+0,81 MJ/mol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1400" y="3581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+0,47 MJ/mol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3294" t="12500" r="9810" b="6250"/>
          <a:stretch>
            <a:fillRect/>
          </a:stretch>
        </p:blipFill>
        <p:spPr bwMode="auto">
          <a:xfrm>
            <a:off x="4343400" y="685800"/>
            <a:ext cx="4800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6868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Primarni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plamen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– </a:t>
            </a:r>
            <a:r>
              <a:rPr lang="en-US" sz="2400" dirty="0" err="1">
                <a:solidFill>
                  <a:srgbClr val="0070C0"/>
                </a:solidFill>
              </a:rPr>
              <a:t>topljenje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sz="2400" dirty="0" err="1">
                <a:solidFill>
                  <a:srgbClr val="0070C0"/>
                </a:solidFill>
              </a:rPr>
              <a:t>osn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dodatnog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materijala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 err="1">
                <a:solidFill>
                  <a:srgbClr val="FF0000"/>
                </a:solidFill>
              </a:rPr>
              <a:t>Sekundarni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plamen</a:t>
            </a:r>
            <a:r>
              <a:rPr lang="en-US" sz="2400" b="1" dirty="0">
                <a:solidFill>
                  <a:srgbClr val="FF0000"/>
                </a:solidFill>
              </a:rPr>
              <a:t> – </a:t>
            </a:r>
          </a:p>
          <a:p>
            <a:pPr>
              <a:buNone/>
            </a:pPr>
            <a:r>
              <a:rPr lang="en-US" sz="2400" dirty="0" err="1">
                <a:solidFill>
                  <a:srgbClr val="0070C0"/>
                </a:solidFill>
              </a:rPr>
              <a:t>zagrevanje</a:t>
            </a:r>
            <a:r>
              <a:rPr lang="en-US" sz="2400" dirty="0">
                <a:solidFill>
                  <a:srgbClr val="0070C0"/>
                </a:solidFill>
              </a:rPr>
              <a:t> osn.mat. u </a:t>
            </a:r>
          </a:p>
          <a:p>
            <a:pPr>
              <a:buNone/>
            </a:pPr>
            <a:r>
              <a:rPr lang="en-US" sz="2400" dirty="0" err="1">
                <a:solidFill>
                  <a:srgbClr val="0070C0"/>
                </a:solidFill>
              </a:rPr>
              <a:t>okolini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spoja</a:t>
            </a:r>
            <a:r>
              <a:rPr lang="en-US" sz="2400" dirty="0">
                <a:solidFill>
                  <a:srgbClr val="0070C0"/>
                </a:solidFill>
              </a:rPr>
              <a:t> – </a:t>
            </a:r>
          </a:p>
          <a:p>
            <a:pPr>
              <a:buNone/>
            </a:pPr>
            <a:r>
              <a:rPr lang="en-US" sz="2400" dirty="0" err="1">
                <a:solidFill>
                  <a:srgbClr val="0070C0"/>
                </a:solidFill>
              </a:rPr>
              <a:t>smanjenje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brzine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hlađenja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b="1" dirty="0" err="1">
                <a:solidFill>
                  <a:srgbClr val="FF0000"/>
                </a:solidFill>
              </a:rPr>
              <a:t>Intenzitet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err="1">
                <a:solidFill>
                  <a:srgbClr val="FF0000"/>
                </a:solidFill>
              </a:rPr>
              <a:t>sagorevanja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smtClean="0">
                <a:solidFill>
                  <a:srgbClr val="0070C0"/>
                </a:solidFill>
              </a:rPr>
              <a:t>je</a:t>
            </a:r>
            <a:endParaRPr lang="sr-Latn-RS" sz="240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smtClean="0">
                <a:solidFill>
                  <a:srgbClr val="0070C0"/>
                </a:solidFill>
              </a:rPr>
              <a:t> proizvod</a:t>
            </a:r>
            <a:r>
              <a:rPr lang="sr-Latn-RS" sz="2400" smtClean="0">
                <a:solidFill>
                  <a:srgbClr val="0070C0"/>
                </a:solidFill>
              </a:rPr>
              <a:t> </a:t>
            </a:r>
            <a:r>
              <a:rPr lang="en-US" sz="2400" smtClean="0">
                <a:solidFill>
                  <a:srgbClr val="0070C0"/>
                </a:solidFill>
              </a:rPr>
              <a:t>količine toplote</a:t>
            </a:r>
            <a:endParaRPr lang="sr-Latn-RS" sz="240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Q</a:t>
            </a:r>
            <a:r>
              <a:rPr lang="en-US" sz="2400" baseline="-25000" dirty="0">
                <a:solidFill>
                  <a:srgbClr val="0070C0"/>
                </a:solidFill>
              </a:rPr>
              <a:t>PRIM/SEK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err="1">
                <a:solidFill>
                  <a:srgbClr val="0070C0"/>
                </a:solidFill>
              </a:rPr>
              <a:t>brzine</a:t>
            </a:r>
            <a:r>
              <a:rPr lang="en-US" sz="2400">
                <a:solidFill>
                  <a:srgbClr val="0070C0"/>
                </a:solidFill>
              </a:rPr>
              <a:t> </a:t>
            </a:r>
            <a:r>
              <a:rPr lang="sr-Latn-RS" sz="2400" smtClean="0">
                <a:solidFill>
                  <a:srgbClr val="0070C0"/>
                </a:solidFill>
              </a:rPr>
              <a:t> </a:t>
            </a:r>
            <a:r>
              <a:rPr lang="en-US" sz="2400" smtClean="0">
                <a:solidFill>
                  <a:srgbClr val="0070C0"/>
                </a:solidFill>
              </a:rPr>
              <a:t>sagorevanja </a:t>
            </a:r>
            <a:r>
              <a:rPr lang="en-US" sz="2400" dirty="0" err="1">
                <a:solidFill>
                  <a:srgbClr val="0070C0"/>
                </a:solidFill>
              </a:rPr>
              <a:t>v</a:t>
            </a:r>
            <a:r>
              <a:rPr lang="en-US" sz="2400" baseline="-25000" dirty="0" err="1">
                <a:solidFill>
                  <a:srgbClr val="0070C0"/>
                </a:solidFill>
              </a:rPr>
              <a:t>SAG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581400" y="1143000"/>
            <a:ext cx="7620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581400" y="4191000"/>
            <a:ext cx="7620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229600" cy="67056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Vrste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plamena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sz="2400" b="1" dirty="0" err="1">
                <a:solidFill>
                  <a:srgbClr val="0070C0"/>
                </a:solidFill>
              </a:rPr>
              <a:t>Prema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odnosu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r>
              <a:rPr lang="el-GR" sz="2400" b="1" dirty="0">
                <a:solidFill>
                  <a:srgbClr val="0070C0"/>
                </a:solidFill>
              </a:rPr>
              <a:t>β</a:t>
            </a:r>
            <a:r>
              <a:rPr lang="en-US" sz="2400" b="1" dirty="0">
                <a:solidFill>
                  <a:srgbClr val="0070C0"/>
                </a:solidFill>
              </a:rPr>
              <a:t>=O</a:t>
            </a:r>
            <a:r>
              <a:rPr lang="en-US" sz="2400" b="1" baseline="-25000" dirty="0">
                <a:solidFill>
                  <a:srgbClr val="0070C0"/>
                </a:solidFill>
              </a:rPr>
              <a:t>2</a:t>
            </a:r>
            <a:r>
              <a:rPr lang="en-US" sz="2400" b="1" dirty="0">
                <a:solidFill>
                  <a:srgbClr val="0070C0"/>
                </a:solidFill>
              </a:rPr>
              <a:t>/C</a:t>
            </a:r>
            <a:r>
              <a:rPr lang="en-US" sz="2400" b="1" baseline="-25000" dirty="0">
                <a:solidFill>
                  <a:srgbClr val="0070C0"/>
                </a:solidFill>
              </a:rPr>
              <a:t>2</a:t>
            </a:r>
            <a:r>
              <a:rPr lang="en-US" sz="2400" b="1" dirty="0">
                <a:solidFill>
                  <a:srgbClr val="0070C0"/>
                </a:solidFill>
              </a:rPr>
              <a:t>H</a:t>
            </a:r>
            <a:r>
              <a:rPr lang="en-US" sz="2400" b="1" baseline="-25000" dirty="0">
                <a:solidFill>
                  <a:srgbClr val="0070C0"/>
                </a:solidFill>
              </a:rPr>
              <a:t>2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err="1">
                <a:solidFill>
                  <a:srgbClr val="FF0000"/>
                </a:solidFill>
              </a:rPr>
              <a:t>Prema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brzini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isticanja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gasova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(</a:t>
            </a:r>
            <a:r>
              <a:rPr lang="en-US" sz="2400" b="1" dirty="0" err="1">
                <a:solidFill>
                  <a:srgbClr val="0070C0"/>
                </a:solidFill>
              </a:rPr>
              <a:t>zavisi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od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protoka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pritiska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gasova</a:t>
            </a:r>
            <a:r>
              <a:rPr lang="en-US" sz="2400" b="1" dirty="0">
                <a:solidFill>
                  <a:srgbClr val="0070C0"/>
                </a:solidFill>
              </a:rPr>
              <a:t>):</a:t>
            </a: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sz="2400" b="1" dirty="0" err="1">
                <a:solidFill>
                  <a:srgbClr val="0070C0"/>
                </a:solidFill>
              </a:rPr>
              <a:t>Meki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pamen</a:t>
            </a:r>
            <a:r>
              <a:rPr lang="en-US" sz="2400" b="1" dirty="0">
                <a:solidFill>
                  <a:srgbClr val="0070C0"/>
                </a:solidFill>
              </a:rPr>
              <a:t> (50-80 m/s) – </a:t>
            </a:r>
            <a:r>
              <a:rPr lang="en-US" sz="2400" b="1" dirty="0" err="1">
                <a:solidFill>
                  <a:srgbClr val="0070C0"/>
                </a:solidFill>
              </a:rPr>
              <a:t>za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visokoleg.čel</a:t>
            </a:r>
            <a:r>
              <a:rPr lang="en-US" sz="2400" b="1" dirty="0">
                <a:solidFill>
                  <a:srgbClr val="0070C0"/>
                </a:solidFill>
              </a:rPr>
              <a:t>., </a:t>
            </a:r>
            <a:r>
              <a:rPr lang="en-US" sz="2400" b="1" dirty="0" err="1">
                <a:solidFill>
                  <a:srgbClr val="0070C0"/>
                </a:solidFill>
              </a:rPr>
              <a:t>lako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topljivih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metala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lemljenje</a:t>
            </a:r>
            <a:r>
              <a:rPr lang="en-US" sz="2400" b="1" dirty="0">
                <a:solidFill>
                  <a:srgbClr val="0070C0"/>
                </a:solidFill>
              </a:rPr>
              <a:t>;  </a:t>
            </a:r>
            <a:r>
              <a:rPr lang="en-US" sz="2400" b="1" dirty="0" err="1">
                <a:solidFill>
                  <a:srgbClr val="0070C0"/>
                </a:solidFill>
              </a:rPr>
              <a:t>opasnost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od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povratnog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plamena</a:t>
            </a:r>
            <a:endParaRPr lang="en-US" sz="2400" b="1" dirty="0">
              <a:solidFill>
                <a:srgbClr val="0070C0"/>
              </a:solidFill>
            </a:endParaRP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sz="2400" b="1" dirty="0" err="1">
                <a:solidFill>
                  <a:srgbClr val="0070C0"/>
                </a:solidFill>
              </a:rPr>
              <a:t>Tvrdi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plamen</a:t>
            </a:r>
            <a:r>
              <a:rPr lang="en-US" sz="2400" b="1" dirty="0">
                <a:solidFill>
                  <a:srgbClr val="0070C0"/>
                </a:solidFill>
              </a:rPr>
              <a:t> (120-180 m/s) – </a:t>
            </a:r>
            <a:r>
              <a:rPr lang="en-US" sz="2400" b="1" dirty="0" err="1">
                <a:solidFill>
                  <a:srgbClr val="0070C0"/>
                </a:solidFill>
              </a:rPr>
              <a:t>teško</a:t>
            </a:r>
            <a:r>
              <a:rPr lang="en-US" sz="2400" b="1" dirty="0">
                <a:solidFill>
                  <a:srgbClr val="0070C0"/>
                </a:solidFill>
              </a:rPr>
              <a:t> se </a:t>
            </a:r>
            <a:r>
              <a:rPr lang="en-US" sz="2400" b="1" dirty="0" err="1">
                <a:solidFill>
                  <a:srgbClr val="0070C0"/>
                </a:solidFill>
              </a:rPr>
              <a:t>kontroliše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moguće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izduvavanje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tečnog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metala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iz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šava</a:t>
            </a:r>
            <a:endParaRPr lang="en-US" sz="2400" b="1" dirty="0">
              <a:solidFill>
                <a:srgbClr val="0070C0"/>
              </a:solidFill>
            </a:endParaRP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sz="2400" b="1" dirty="0" err="1">
                <a:solidFill>
                  <a:srgbClr val="0070C0"/>
                </a:solidFill>
              </a:rPr>
              <a:t>Optimalno</a:t>
            </a:r>
            <a:r>
              <a:rPr lang="en-US" sz="2400" b="1" dirty="0">
                <a:solidFill>
                  <a:srgbClr val="0070C0"/>
                </a:solidFill>
              </a:rPr>
              <a:t> (80-120 m/s) – </a:t>
            </a:r>
            <a:r>
              <a:rPr lang="en-US" sz="2400" b="1" dirty="0" err="1">
                <a:solidFill>
                  <a:srgbClr val="0070C0"/>
                </a:solidFill>
              </a:rPr>
              <a:t>najčešće</a:t>
            </a:r>
            <a:r>
              <a:rPr lang="en-US" sz="2400" b="1" dirty="0">
                <a:solidFill>
                  <a:srgbClr val="0070C0"/>
                </a:solidFill>
              </a:rPr>
              <a:t> se </a:t>
            </a:r>
            <a:r>
              <a:rPr lang="en-US" sz="2400" b="1" dirty="0" err="1">
                <a:solidFill>
                  <a:srgbClr val="0070C0"/>
                </a:solidFill>
              </a:rPr>
              <a:t>koristi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40000"/>
          <a:stretch>
            <a:fillRect/>
          </a:stretch>
        </p:blipFill>
        <p:spPr bwMode="auto">
          <a:xfrm>
            <a:off x="0" y="1143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09600" y="26670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34290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05200" y="1003280"/>
            <a:ext cx="563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β</a:t>
            </a:r>
            <a:r>
              <a:rPr lang="en-US" sz="2400" b="1" dirty="0">
                <a:solidFill>
                  <a:srgbClr val="0070C0"/>
                </a:solidFill>
              </a:rPr>
              <a:t>=1,1-1,2 </a:t>
            </a:r>
            <a:r>
              <a:rPr lang="en-US" sz="2400" b="1" dirty="0" err="1">
                <a:solidFill>
                  <a:srgbClr val="0070C0"/>
                </a:solidFill>
              </a:rPr>
              <a:t>normalan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plamen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r>
              <a:rPr lang="en-US" sz="2400" b="1" dirty="0" err="1">
                <a:solidFill>
                  <a:srgbClr val="0070C0"/>
                </a:solidFill>
              </a:rPr>
              <a:t>čelici</a:t>
            </a:r>
            <a:r>
              <a:rPr lang="en-US" sz="2400" b="1" dirty="0">
                <a:solidFill>
                  <a:srgbClr val="0070C0"/>
                </a:solidFill>
              </a:rPr>
              <a:t>, Cu, Ni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l-GR" sz="2400" b="1" dirty="0">
                <a:solidFill>
                  <a:srgbClr val="0070C0"/>
                </a:solidFill>
              </a:rPr>
              <a:t>β </a:t>
            </a:r>
            <a:r>
              <a:rPr lang="en-US" sz="2400" b="1" dirty="0">
                <a:solidFill>
                  <a:srgbClr val="0070C0"/>
                </a:solidFill>
              </a:rPr>
              <a:t>&lt;1,1 </a:t>
            </a:r>
            <a:r>
              <a:rPr lang="en-US" sz="2400" b="1" dirty="0" err="1">
                <a:solidFill>
                  <a:srgbClr val="0070C0"/>
                </a:solidFill>
              </a:rPr>
              <a:t>redukujući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plamen-višak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acetilena</a:t>
            </a:r>
            <a:r>
              <a:rPr lang="en-US" sz="2400" b="1" dirty="0">
                <a:solidFill>
                  <a:srgbClr val="0070C0"/>
                </a:solidFill>
              </a:rPr>
              <a:t> (</a:t>
            </a:r>
            <a:r>
              <a:rPr lang="en-US" sz="2400" b="1" dirty="0" err="1">
                <a:solidFill>
                  <a:srgbClr val="0070C0"/>
                </a:solidFill>
              </a:rPr>
              <a:t>svetlo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jezgro</a:t>
            </a:r>
            <a:r>
              <a:rPr lang="en-US" sz="2400" b="1" dirty="0">
                <a:solidFill>
                  <a:srgbClr val="0070C0"/>
                </a:solidFill>
              </a:rPr>
              <a:t>): </a:t>
            </a:r>
            <a:r>
              <a:rPr lang="en-US" sz="2400" b="1" dirty="0" err="1">
                <a:solidFill>
                  <a:srgbClr val="0070C0"/>
                </a:solidFill>
              </a:rPr>
              <a:t>liv</a:t>
            </a:r>
            <a:r>
              <a:rPr lang="en-US" sz="2400" b="1" dirty="0">
                <a:solidFill>
                  <a:srgbClr val="0070C0"/>
                </a:solidFill>
              </a:rPr>
              <a:t>. </a:t>
            </a:r>
            <a:r>
              <a:rPr lang="en-US" sz="2400" b="1" dirty="0" err="1">
                <a:solidFill>
                  <a:srgbClr val="0070C0"/>
                </a:solidFill>
              </a:rPr>
              <a:t>gvožđa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leg.Al</a:t>
            </a:r>
            <a:r>
              <a:rPr lang="en-US" sz="2400" b="1" dirty="0">
                <a:solidFill>
                  <a:srgbClr val="0070C0"/>
                </a:solidFill>
              </a:rPr>
              <a:t>, leg. Mg, </a:t>
            </a:r>
            <a:r>
              <a:rPr lang="en-US" sz="2400" b="1" dirty="0" err="1">
                <a:solidFill>
                  <a:srgbClr val="0070C0"/>
                </a:solidFill>
              </a:rPr>
              <a:t>bronza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metalizacija</a:t>
            </a:r>
            <a:endParaRPr lang="en-US" sz="2400" b="1" dirty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l-GR" sz="2400" b="1" dirty="0">
                <a:solidFill>
                  <a:srgbClr val="0070C0"/>
                </a:solidFill>
              </a:rPr>
              <a:t>β </a:t>
            </a:r>
            <a:r>
              <a:rPr lang="en-US" sz="2400" b="1" dirty="0">
                <a:solidFill>
                  <a:srgbClr val="0070C0"/>
                </a:solidFill>
              </a:rPr>
              <a:t>&gt;1.2 </a:t>
            </a:r>
            <a:r>
              <a:rPr lang="en-US" sz="2400" b="1" dirty="0" err="1">
                <a:solidFill>
                  <a:srgbClr val="0070C0"/>
                </a:solidFill>
              </a:rPr>
              <a:t>oksidišući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plamen-višak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kiseonika</a:t>
            </a:r>
            <a:r>
              <a:rPr lang="en-US" sz="2400" b="1" dirty="0">
                <a:solidFill>
                  <a:srgbClr val="0070C0"/>
                </a:solidFill>
              </a:rPr>
              <a:t>; </a:t>
            </a:r>
            <a:r>
              <a:rPr lang="en-US" sz="2400" b="1" dirty="0" err="1">
                <a:solidFill>
                  <a:srgbClr val="0070C0"/>
                </a:solidFill>
              </a:rPr>
              <a:t>mesing</a:t>
            </a:r>
            <a:r>
              <a:rPr lang="en-US" sz="2400" b="1" dirty="0">
                <a:solidFill>
                  <a:srgbClr val="0070C0"/>
                </a:solidFill>
              </a:rPr>
              <a:t> (</a:t>
            </a:r>
            <a:r>
              <a:rPr lang="en-US" sz="2400" b="1" dirty="0" err="1">
                <a:solidFill>
                  <a:srgbClr val="0070C0"/>
                </a:solidFill>
              </a:rPr>
              <a:t>sprečava</a:t>
            </a:r>
            <a:r>
              <a:rPr lang="en-US" sz="2400" b="1" dirty="0">
                <a:solidFill>
                  <a:srgbClr val="0070C0"/>
                </a:solidFill>
              </a:rPr>
              <a:t> se </a:t>
            </a:r>
            <a:r>
              <a:rPr lang="en-US" sz="2400" b="1" dirty="0" err="1">
                <a:solidFill>
                  <a:srgbClr val="0070C0"/>
                </a:solidFill>
              </a:rPr>
              <a:t>gubitak</a:t>
            </a:r>
            <a:r>
              <a:rPr lang="en-US" sz="2400" b="1" dirty="0">
                <a:solidFill>
                  <a:srgbClr val="0070C0"/>
                </a:solidFill>
              </a:rPr>
              <a:t> Zn, </a:t>
            </a:r>
            <a:r>
              <a:rPr lang="en-US" sz="2400" b="1" dirty="0" err="1">
                <a:solidFill>
                  <a:srgbClr val="0070C0"/>
                </a:solidFill>
              </a:rPr>
              <a:t>jer</a:t>
            </a:r>
            <a:r>
              <a:rPr lang="en-US" sz="2400" b="1" dirty="0">
                <a:solidFill>
                  <a:srgbClr val="0070C0"/>
                </a:solidFill>
              </a:rPr>
              <a:t> se </a:t>
            </a:r>
            <a:r>
              <a:rPr lang="en-US" sz="2400" b="1" dirty="0" err="1">
                <a:solidFill>
                  <a:srgbClr val="0070C0"/>
                </a:solidFill>
              </a:rPr>
              <a:t>formira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sloj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ZnO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koji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zadržava</a:t>
            </a:r>
            <a:r>
              <a:rPr lang="sr-Latn-CS" sz="2400" b="1" dirty="0">
                <a:solidFill>
                  <a:srgbClr val="0070C0"/>
                </a:solidFill>
              </a:rPr>
              <a:t> u šavu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Specifičnosti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izvođenja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šavova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1605918"/>
            <a:ext cx="7848600" cy="4318919"/>
            <a:chOff x="-255957" y="1490249"/>
            <a:chExt cx="7848600" cy="4318919"/>
          </a:xfrm>
        </p:grpSpPr>
        <p:grpSp>
          <p:nvGrpSpPr>
            <p:cNvPr id="8" name="Group 7"/>
            <p:cNvGrpSpPr/>
            <p:nvPr/>
          </p:nvGrpSpPr>
          <p:grpSpPr>
            <a:xfrm>
              <a:off x="1622578" y="1540128"/>
              <a:ext cx="5970065" cy="3185296"/>
              <a:chOff x="1649935" y="1540128"/>
              <a:chExt cx="5970065" cy="3185296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540000">
                <a:off x="1649935" y="1540128"/>
                <a:ext cx="5743604" cy="3185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858000" y="2571690"/>
                <a:ext cx="762000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/>
                  <a:t>mm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705600" y="3562290"/>
                <a:ext cx="762000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/>
                  <a:t>mm</a:t>
                </a:r>
              </a:p>
            </p:txBody>
          </p:sp>
        </p:grpSp>
        <p:sp>
          <p:nvSpPr>
            <p:cNvPr id="9" name="Right Brace 8"/>
            <p:cNvSpPr/>
            <p:nvPr/>
          </p:nvSpPr>
          <p:spPr>
            <a:xfrm rot="10800000">
              <a:off x="1048672" y="1490249"/>
              <a:ext cx="685800" cy="220408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/>
            <p:cNvSpPr/>
            <p:nvPr/>
          </p:nvSpPr>
          <p:spPr>
            <a:xfrm rot="5400000">
              <a:off x="3989351" y="1952188"/>
              <a:ext cx="660501" cy="6255521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255957" y="2048470"/>
              <a:ext cx="11501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0070C0"/>
                  </a:solidFill>
                </a:rPr>
                <a:t>bez </a:t>
              </a:r>
              <a:r>
                <a:rPr lang="en-US" b="1" dirty="0" err="1">
                  <a:solidFill>
                    <a:srgbClr val="0070C0"/>
                  </a:solidFill>
                </a:rPr>
                <a:t>dodatnog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materijala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71801" y="5439836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>
                  <a:solidFill>
                    <a:srgbClr val="0070C0"/>
                  </a:solidFill>
                </a:rPr>
                <a:t>sa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dodatnim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materijalom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752600" y="160592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0"/>
          </p:cNvCxnSpPr>
          <p:nvPr/>
        </p:nvCxnSpPr>
        <p:spPr>
          <a:xfrm>
            <a:off x="2142829" y="3809998"/>
            <a:ext cx="19181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57600" y="1605919"/>
            <a:ext cx="0" cy="2204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600198" y="3922930"/>
            <a:ext cx="1" cy="1030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00198" y="3922930"/>
            <a:ext cx="22860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886200" y="1605919"/>
            <a:ext cx="0" cy="2317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1605919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0" idx="0"/>
          </p:cNvCxnSpPr>
          <p:nvPr/>
        </p:nvCxnSpPr>
        <p:spPr>
          <a:xfrm>
            <a:off x="7848600" y="1629865"/>
            <a:ext cx="7119" cy="3235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447800" y="1524000"/>
            <a:ext cx="6525843" cy="3505200"/>
            <a:chOff x="1447800" y="1981200"/>
            <a:chExt cx="6525843" cy="3505200"/>
          </a:xfrm>
        </p:grpSpPr>
        <p:grpSp>
          <p:nvGrpSpPr>
            <p:cNvPr id="4" name="Group 3"/>
            <p:cNvGrpSpPr/>
            <p:nvPr/>
          </p:nvGrpSpPr>
          <p:grpSpPr>
            <a:xfrm>
              <a:off x="1447800" y="1981200"/>
              <a:ext cx="6525843" cy="3201425"/>
              <a:chOff x="1066800" y="1524000"/>
              <a:chExt cx="6525843" cy="3201425"/>
            </a:xfrm>
          </p:grpSpPr>
          <p:grpSp>
            <p:nvGrpSpPr>
              <p:cNvPr id="5" name="Group 7"/>
              <p:cNvGrpSpPr/>
              <p:nvPr/>
            </p:nvGrpSpPr>
            <p:grpSpPr>
              <a:xfrm>
                <a:off x="1219200" y="1540129"/>
                <a:ext cx="6373443" cy="3185296"/>
                <a:chOff x="1246557" y="1540129"/>
                <a:chExt cx="6373443" cy="3185296"/>
              </a:xfrm>
            </p:grpSpPr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21540000">
                  <a:off x="1246557" y="1540129"/>
                  <a:ext cx="5743604" cy="3185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6858000" y="2571690"/>
                  <a:ext cx="762000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/>
                    <a:t>mm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705600" y="3562290"/>
                  <a:ext cx="762000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/>
                    <a:t>mm</a:t>
                  </a:r>
                </a:p>
              </p:txBody>
            </p:sp>
          </p:grpSp>
          <p:sp>
            <p:nvSpPr>
              <p:cNvPr id="10" name="Rounded Rectangle 9"/>
              <p:cNvSpPr/>
              <p:nvPr/>
            </p:nvSpPr>
            <p:spPr>
              <a:xfrm>
                <a:off x="1066800" y="1524000"/>
                <a:ext cx="2286000" cy="213360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4114800" y="2819400"/>
              <a:ext cx="3733800" cy="2667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1524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Gasno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zavarivanje</a:t>
            </a:r>
            <a:r>
              <a:rPr lang="en-US" sz="2000" b="1" dirty="0">
                <a:solidFill>
                  <a:srgbClr val="0070C0"/>
                </a:solidFill>
              </a:rPr>
              <a:t> je </a:t>
            </a:r>
            <a:r>
              <a:rPr lang="en-US" sz="2000" b="1" dirty="0" err="1">
                <a:solidFill>
                  <a:srgbClr val="0070C0"/>
                </a:solidFill>
              </a:rPr>
              <a:t>najpogodnije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za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zavarivanje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osnovnog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materijala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relativno</a:t>
            </a:r>
            <a:r>
              <a:rPr lang="en-US" sz="2000" b="1" dirty="0">
                <a:solidFill>
                  <a:srgbClr val="0070C0"/>
                </a:solidFill>
              </a:rPr>
              <a:t> male </a:t>
            </a:r>
            <a:r>
              <a:rPr lang="en-US" sz="2000" b="1" dirty="0" err="1">
                <a:solidFill>
                  <a:srgbClr val="0070C0"/>
                </a:solidFill>
              </a:rPr>
              <a:t>debljine</a:t>
            </a:r>
            <a:r>
              <a:rPr lang="en-US" sz="2000" b="1" dirty="0">
                <a:solidFill>
                  <a:srgbClr val="0070C0"/>
                </a:solidFill>
              </a:rPr>
              <a:t> (do 0,5-1,5</a:t>
            </a:r>
            <a:r>
              <a:rPr lang="sr-Latn-CS" sz="2000" b="1" dirty="0">
                <a:solidFill>
                  <a:srgbClr val="0070C0"/>
                </a:solidFill>
              </a:rPr>
              <a:t> mm</a:t>
            </a:r>
            <a:r>
              <a:rPr lang="en-US" sz="2000" b="1" dirty="0">
                <a:solidFill>
                  <a:srgbClr val="0070C0"/>
                </a:solidFill>
              </a:rPr>
              <a:t>), </a:t>
            </a:r>
            <a:r>
              <a:rPr lang="en-US" sz="2000" b="1" dirty="0" err="1">
                <a:solidFill>
                  <a:srgbClr val="0070C0"/>
                </a:solidFill>
              </a:rPr>
              <a:t>gde</a:t>
            </a:r>
            <a:r>
              <a:rPr lang="en-US" sz="2000" b="1" dirty="0">
                <a:solidFill>
                  <a:srgbClr val="0070C0"/>
                </a:solidFill>
              </a:rPr>
              <a:t> je </a:t>
            </a:r>
            <a:r>
              <a:rPr lang="en-US" sz="2000" b="1" dirty="0" err="1">
                <a:solidFill>
                  <a:srgbClr val="0070C0"/>
                </a:solidFill>
              </a:rPr>
              <a:t>produktivnost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veća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nego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kod</a:t>
            </a:r>
            <a:r>
              <a:rPr lang="en-US" sz="2000" b="1" dirty="0">
                <a:solidFill>
                  <a:srgbClr val="0070C0"/>
                </a:solidFill>
              </a:rPr>
              <a:t> REL. TIG </a:t>
            </a:r>
            <a:r>
              <a:rPr lang="en-US" sz="2000" b="1" dirty="0" err="1">
                <a:solidFill>
                  <a:srgbClr val="0070C0"/>
                </a:solidFill>
              </a:rPr>
              <a:t>daje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bolji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kvalitet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za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ove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debljine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" y="51816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REL je </a:t>
            </a:r>
            <a:r>
              <a:rPr lang="en-US" sz="2000" b="1" dirty="0" err="1">
                <a:solidFill>
                  <a:srgbClr val="0070C0"/>
                </a:solidFill>
              </a:rPr>
              <a:t>produktivniji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od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gasnog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zavarivanje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za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veće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debljine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preko</a:t>
            </a:r>
            <a:r>
              <a:rPr lang="en-US" sz="2000" b="1" dirty="0">
                <a:solidFill>
                  <a:srgbClr val="0070C0"/>
                </a:solidFill>
              </a:rPr>
              <a:t> 5 mm. </a:t>
            </a:r>
          </a:p>
          <a:p>
            <a:r>
              <a:rPr lang="en-US" sz="2000" b="1" dirty="0" err="1">
                <a:solidFill>
                  <a:srgbClr val="0070C0"/>
                </a:solidFill>
              </a:rPr>
              <a:t>Upotreba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sr-Latn-CS" sz="2000" b="1" dirty="0">
                <a:solidFill>
                  <a:srgbClr val="0070C0"/>
                </a:solidFill>
              </a:rPr>
              <a:t>gasnog zav. </a:t>
            </a:r>
            <a:r>
              <a:rPr lang="en-US" sz="2000" b="1" dirty="0" err="1">
                <a:solidFill>
                  <a:srgbClr val="0070C0"/>
                </a:solidFill>
              </a:rPr>
              <a:t>za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remontne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radove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terenu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</a:p>
          <a:p>
            <a:r>
              <a:rPr lang="en-US" sz="2000" b="1" dirty="0" err="1">
                <a:solidFill>
                  <a:srgbClr val="0070C0"/>
                </a:solidFill>
              </a:rPr>
              <a:t>Poželjno</a:t>
            </a:r>
            <a:r>
              <a:rPr lang="en-US" sz="2000" b="1" dirty="0">
                <a:solidFill>
                  <a:srgbClr val="0070C0"/>
                </a:solidFill>
              </a:rPr>
              <a:t> je </a:t>
            </a:r>
            <a:r>
              <a:rPr lang="en-US" sz="2000" b="1" dirty="0" err="1">
                <a:solidFill>
                  <a:srgbClr val="0070C0"/>
                </a:solidFill>
              </a:rPr>
              <a:t>zavarivanje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obe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strane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ako</a:t>
            </a:r>
            <a:r>
              <a:rPr lang="en-US" sz="2000" b="1" dirty="0">
                <a:solidFill>
                  <a:srgbClr val="0070C0"/>
                </a:solidFill>
              </a:rPr>
              <a:t> je </a:t>
            </a:r>
            <a:r>
              <a:rPr lang="en-US" sz="2000" b="1" dirty="0" err="1">
                <a:solidFill>
                  <a:srgbClr val="0070C0"/>
                </a:solidFill>
              </a:rPr>
              <a:t>moguće</a:t>
            </a:r>
            <a:r>
              <a:rPr lang="sr-Latn-CS" sz="2000" b="1" dirty="0">
                <a:solidFill>
                  <a:srgbClr val="0070C0"/>
                </a:solidFill>
              </a:rPr>
              <a:t> zbog deformacija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447368" y="1425677"/>
            <a:ext cx="838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612126" y="4844845"/>
            <a:ext cx="533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686800" cy="6400800"/>
          </a:xfrm>
        </p:spPr>
        <p:txBody>
          <a:bodyPr>
            <a:normAutofit fontScale="62500" lnSpcReduction="20000"/>
          </a:bodyPr>
          <a:lstStyle/>
          <a:p>
            <a:r>
              <a:rPr lang="sr-Latn-CS" sz="2900" b="1" dirty="0">
                <a:solidFill>
                  <a:srgbClr val="FF0000"/>
                </a:solidFill>
              </a:rPr>
              <a:t>Mogućnost zavarivanja materijala različitih debljina </a:t>
            </a:r>
            <a:r>
              <a:rPr lang="en-US" sz="2900" b="1" dirty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3200" b="1" dirty="0" err="1">
                <a:solidFill>
                  <a:srgbClr val="0070C0"/>
                </a:solidFill>
              </a:rPr>
              <a:t>Protokom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acetilena</a:t>
            </a:r>
            <a:endParaRPr lang="en-US" sz="3200" b="1" dirty="0">
              <a:solidFill>
                <a:srgbClr val="0070C0"/>
              </a:solidFill>
            </a:endParaRPr>
          </a:p>
          <a:p>
            <a:pPr marL="514350" indent="-51435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70C0"/>
                </a:solidFill>
              </a:rPr>
              <a:t>	(</a:t>
            </a:r>
            <a:r>
              <a:rPr lang="en-US" sz="3200" b="1" dirty="0" err="1">
                <a:solidFill>
                  <a:srgbClr val="0070C0"/>
                </a:solidFill>
              </a:rPr>
              <a:t>Utiče</a:t>
            </a:r>
            <a:r>
              <a:rPr lang="en-US" sz="3200" b="1" dirty="0">
                <a:solidFill>
                  <a:srgbClr val="0070C0"/>
                </a:solidFill>
              </a:rPr>
              <a:t> temp. </a:t>
            </a:r>
            <a:r>
              <a:rPr lang="en-US" sz="3200" b="1" dirty="0" err="1">
                <a:solidFill>
                  <a:srgbClr val="0070C0"/>
                </a:solidFill>
              </a:rPr>
              <a:t>topljenja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70C0"/>
                </a:solidFill>
              </a:rPr>
              <a:t>	</a:t>
            </a:r>
            <a:r>
              <a:rPr lang="en-US" sz="3200" b="1" err="1">
                <a:solidFill>
                  <a:srgbClr val="0070C0"/>
                </a:solidFill>
              </a:rPr>
              <a:t>topl.provodljivost</a:t>
            </a:r>
            <a:r>
              <a:rPr lang="en-US" sz="3200" b="1">
                <a:solidFill>
                  <a:srgbClr val="0070C0"/>
                </a:solidFill>
              </a:rPr>
              <a:t> </a:t>
            </a:r>
            <a:r>
              <a:rPr lang="en-US" sz="3200" b="1" smtClean="0">
                <a:solidFill>
                  <a:srgbClr val="0070C0"/>
                </a:solidFill>
              </a:rPr>
              <a:t>)</a:t>
            </a:r>
            <a:endParaRPr lang="sr-Latn-RS" sz="3200" b="1" smtClean="0">
              <a:solidFill>
                <a:srgbClr val="0070C0"/>
              </a:solidFill>
            </a:endParaRPr>
          </a:p>
          <a:p>
            <a:pPr marL="514350" indent="-514350">
              <a:spcBef>
                <a:spcPts val="0"/>
              </a:spcBef>
              <a:buNone/>
            </a:pPr>
            <a:endParaRPr lang="en-US" sz="3200" b="1" dirty="0">
              <a:solidFill>
                <a:srgbClr val="0070C0"/>
              </a:solidFill>
            </a:endParaRPr>
          </a:p>
          <a:p>
            <a:pPr marL="514350" indent="-514350">
              <a:spcBef>
                <a:spcPts val="0"/>
              </a:spcBef>
              <a:buAutoNum type="arabicPeriod" startAt="2"/>
            </a:pPr>
            <a:r>
              <a:rPr lang="en-US" sz="3100" b="1" smtClean="0">
                <a:solidFill>
                  <a:srgbClr val="0070C0"/>
                </a:solidFill>
              </a:rPr>
              <a:t>Uglom </a:t>
            </a:r>
            <a:r>
              <a:rPr lang="en-US" sz="3100" b="1" dirty="0" err="1">
                <a:solidFill>
                  <a:srgbClr val="0070C0"/>
                </a:solidFill>
              </a:rPr>
              <a:t>gorionika</a:t>
            </a:r>
            <a:r>
              <a:rPr lang="en-US" sz="3100" b="1" dirty="0">
                <a:solidFill>
                  <a:srgbClr val="0070C0"/>
                </a:solidFill>
              </a:rPr>
              <a:t> - </a:t>
            </a:r>
            <a:r>
              <a:rPr lang="en-US" sz="3100" b="1" dirty="0" err="1">
                <a:solidFill>
                  <a:srgbClr val="0070C0"/>
                </a:solidFill>
              </a:rPr>
              <a:t>što</a:t>
            </a:r>
            <a:r>
              <a:rPr lang="en-US" sz="3100" b="1" dirty="0">
                <a:solidFill>
                  <a:srgbClr val="0070C0"/>
                </a:solidFill>
              </a:rPr>
              <a:t> je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3100" b="1" dirty="0">
                <a:solidFill>
                  <a:srgbClr val="0070C0"/>
                </a:solidFill>
              </a:rPr>
              <a:t>	</a:t>
            </a:r>
            <a:r>
              <a:rPr lang="en-US" sz="3100" b="1" dirty="0" err="1">
                <a:solidFill>
                  <a:srgbClr val="0070C0"/>
                </a:solidFill>
              </a:rPr>
              <a:t>ugao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b="1" dirty="0" err="1">
                <a:solidFill>
                  <a:srgbClr val="0070C0"/>
                </a:solidFill>
              </a:rPr>
              <a:t>veći</a:t>
            </a:r>
            <a:r>
              <a:rPr lang="en-US" sz="3100" b="1" dirty="0">
                <a:solidFill>
                  <a:srgbClr val="0070C0"/>
                </a:solidFill>
              </a:rPr>
              <a:t>, </a:t>
            </a:r>
            <a:r>
              <a:rPr lang="en-US" sz="3100" b="1" dirty="0" err="1">
                <a:solidFill>
                  <a:srgbClr val="0070C0"/>
                </a:solidFill>
              </a:rPr>
              <a:t>uvar</a:t>
            </a:r>
            <a:r>
              <a:rPr lang="en-US" sz="3100" b="1" dirty="0">
                <a:solidFill>
                  <a:srgbClr val="0070C0"/>
                </a:solidFill>
              </a:rPr>
              <a:t> je </a:t>
            </a:r>
            <a:r>
              <a:rPr lang="en-US" sz="3100" b="1" dirty="0" err="1">
                <a:solidFill>
                  <a:srgbClr val="0070C0"/>
                </a:solidFill>
              </a:rPr>
              <a:t>veći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3100" b="1" dirty="0">
                <a:solidFill>
                  <a:srgbClr val="0070C0"/>
                </a:solidFill>
              </a:rPr>
              <a:t>	a </a:t>
            </a:r>
            <a:r>
              <a:rPr lang="en-US" sz="3100" b="1" dirty="0" err="1">
                <a:solidFill>
                  <a:srgbClr val="0070C0"/>
                </a:solidFill>
              </a:rPr>
              <a:t>zagrejana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b="1" dirty="0" err="1">
                <a:solidFill>
                  <a:srgbClr val="0070C0"/>
                </a:solidFill>
              </a:rPr>
              <a:t>površina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3100" b="1" dirty="0">
                <a:solidFill>
                  <a:srgbClr val="0070C0"/>
                </a:solidFill>
              </a:rPr>
              <a:t>	</a:t>
            </a:r>
            <a:r>
              <a:rPr lang="en-US" sz="3100" b="1" dirty="0" err="1">
                <a:solidFill>
                  <a:srgbClr val="0070C0"/>
                </a:solidFill>
              </a:rPr>
              <a:t>manja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3100" b="1" dirty="0">
                <a:solidFill>
                  <a:srgbClr val="0070C0"/>
                </a:solidFill>
              </a:rPr>
              <a:t>	</a:t>
            </a:r>
            <a:r>
              <a:rPr lang="en-US" sz="3100" b="1" dirty="0" err="1">
                <a:solidFill>
                  <a:srgbClr val="0070C0"/>
                </a:solidFill>
              </a:rPr>
              <a:t>i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b="1" dirty="0" err="1">
                <a:solidFill>
                  <a:srgbClr val="0070C0"/>
                </a:solidFill>
              </a:rPr>
              <a:t>obrnuto</a:t>
            </a:r>
            <a:r>
              <a:rPr lang="en-US" sz="3100" b="1" dirty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AutoNum type="arabicPeriod"/>
            </a:pPr>
            <a:endParaRPr lang="sr-Latn-RS" sz="2400" smtClean="0"/>
          </a:p>
          <a:p>
            <a:pPr marL="514350" indent="-514350">
              <a:buAutoNum type="arabicPeriod"/>
            </a:pPr>
            <a:endParaRPr lang="sr-Latn-RS" sz="2400"/>
          </a:p>
          <a:p>
            <a:pPr marL="514350" indent="-514350">
              <a:buAutoNum type="arabicPeriod"/>
            </a:pPr>
            <a:endParaRPr lang="sr-Latn-RS" sz="2400" smtClean="0"/>
          </a:p>
          <a:p>
            <a:pPr marL="514350" indent="-514350">
              <a:buAutoNum type="arabicPeriod"/>
            </a:pPr>
            <a:endParaRPr lang="sr-Latn-RS" sz="240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sr-Latn-CS" sz="2400" dirty="0"/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r>
              <a:rPr lang="sr-Latn-CS" sz="3000" b="1" dirty="0">
                <a:solidFill>
                  <a:srgbClr val="0070C0"/>
                </a:solidFill>
              </a:rPr>
              <a:t>Veličinom otvora gorionika</a:t>
            </a:r>
            <a:r>
              <a:rPr lang="en-US" sz="3000" b="1" dirty="0">
                <a:solidFill>
                  <a:srgbClr val="0070C0"/>
                </a:solidFill>
              </a:rPr>
              <a:t> –</a:t>
            </a:r>
            <a:r>
              <a:rPr lang="sr-Latn-C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gorionici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sr-Latn-CS" sz="3000" b="1" dirty="0">
                <a:solidFill>
                  <a:srgbClr val="0070C0"/>
                </a:solidFill>
              </a:rPr>
              <a:t>se obeležavaju brojevima 1-8, za zavarivanje limova od 0,5-1 mm sve do 20-30 mm</a:t>
            </a:r>
            <a:endParaRPr lang="en-US" sz="3000" b="1" dirty="0">
              <a:solidFill>
                <a:srgbClr val="0070C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r>
              <a:rPr lang="en-US" sz="3000" b="1" dirty="0" err="1">
                <a:solidFill>
                  <a:srgbClr val="0070C0"/>
                </a:solidFill>
              </a:rPr>
              <a:t>Tehnikom</a:t>
            </a:r>
            <a:r>
              <a:rPr lang="en-US" sz="3000" b="1" dirty="0">
                <a:solidFill>
                  <a:srgbClr val="0070C0"/>
                </a:solidFill>
              </a:rPr>
              <a:t> (</a:t>
            </a:r>
            <a:r>
              <a:rPr lang="en-US" sz="3000" b="1" dirty="0" err="1">
                <a:solidFill>
                  <a:srgbClr val="0070C0"/>
                </a:solidFill>
              </a:rPr>
              <a:t>unapred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i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unazad</a:t>
            </a:r>
            <a:r>
              <a:rPr lang="en-US" sz="30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4641" t="24212" r="16618" b="37501"/>
          <a:stretch/>
        </p:blipFill>
        <p:spPr>
          <a:xfrm>
            <a:off x="2514600" y="2791276"/>
            <a:ext cx="2133600" cy="245073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003" y="3047999"/>
            <a:ext cx="3810000" cy="19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86200" y="12192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540000">
            <a:off x="3752042" y="531920"/>
            <a:ext cx="5278562" cy="213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733800" y="990600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676</TotalTime>
  <Words>618</Words>
  <Application>Microsoft Office PowerPoint</Application>
  <PresentationFormat>On-screen Show (4:3)</PresentationFormat>
  <Paragraphs>133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Dragan</cp:lastModifiedBy>
  <cp:revision>63</cp:revision>
  <dcterms:created xsi:type="dcterms:W3CDTF">2014-04-03T10:39:19Z</dcterms:created>
  <dcterms:modified xsi:type="dcterms:W3CDTF">2022-10-03T10:11:45Z</dcterms:modified>
</cp:coreProperties>
</file>