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66" r:id="rId18"/>
    <p:sldId id="281" r:id="rId19"/>
    <p:sldId id="282" r:id="rId20"/>
    <p:sldId id="283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6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8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8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9059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37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1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3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1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1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2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7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1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9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3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4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C1AD2-C945-F2F2-1740-C74B9168D919}"/>
              </a:ext>
            </a:extLst>
          </p:cNvPr>
          <p:cNvSpPr txBox="1">
            <a:spLocks/>
          </p:cNvSpPr>
          <p:nvPr/>
        </p:nvSpPr>
        <p:spPr>
          <a:xfrm>
            <a:off x="0" y="27992"/>
            <a:ext cx="9144000" cy="685800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FAKULTET TEHNIČKIH NAUKA</a:t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KOSOVSKA MITROVICA</a:t>
            </a:r>
            <a: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sr-Latn-C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IZIČKI OSNOVI ZAVARIVANJA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ELEMENTI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ZAVARENOG SPOJA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ŠAVA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POLOŽAJI ZAVARIVANJA</a:t>
            </a:r>
          </a:p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sr-Latn-R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Ivica Čamagić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Živče Šarkoćević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500" b="1" dirty="0">
                <a:latin typeface="Times New Roman" panose="02020603050405020304" pitchFamily="18" charset="0"/>
              </a:rPr>
              <a:t> </a:t>
            </a:r>
            <a:r>
              <a:rPr lang="sr-Latn-RS" altLang="en-US" sz="2400" dirty="0">
                <a:latin typeface="Times New Roman" panose="02020603050405020304" pitchFamily="18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</a:rPr>
            </a:br>
            <a:r>
              <a:rPr lang="sr-Latn-RS" altLang="en-US" sz="2400" dirty="0">
                <a:latin typeface="Times New Roman" panose="02020603050405020304" pitchFamily="18" charset="0"/>
              </a:rPr>
              <a:t>  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Kosovska Mitrovica, </a:t>
            </a:r>
            <a:r>
              <a:rPr lang="sr-Latn-RS" altLang="en-US" sz="2400" b="1" dirty="0">
                <a:latin typeface="Times New Roman" panose="02020603050405020304" pitchFamily="18" charset="0"/>
              </a:rPr>
              <a:t>mart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4DCE97-211B-A180-BC0D-FA9D70114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696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97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Vrste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šavova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kontinuitetu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- pored </a:t>
            </a:r>
            <a:r>
              <a:rPr lang="en-US" b="1" dirty="0" err="1">
                <a:solidFill>
                  <a:srgbClr val="0070C0"/>
                </a:solidFill>
              </a:rPr>
              <a:t>neprekidnog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zaptivnog</a:t>
            </a:r>
            <a:r>
              <a:rPr lang="en-US" b="1" dirty="0">
                <a:solidFill>
                  <a:srgbClr val="0070C0"/>
                </a:solidFill>
              </a:rPr>
              <a:t>), </a:t>
            </a:r>
            <a:r>
              <a:rPr lang="en-US" b="1" dirty="0" err="1">
                <a:solidFill>
                  <a:srgbClr val="0070C0"/>
                </a:solidFill>
              </a:rPr>
              <a:t>postoje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sledeće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vrste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šavova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370" t="39583" r="58378" b="28125"/>
          <a:stretch>
            <a:fillRect/>
          </a:stretch>
        </p:blipFill>
        <p:spPr bwMode="auto">
          <a:xfrm>
            <a:off x="2037735" y="1295400"/>
            <a:ext cx="4267200" cy="240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2281" t="39583" r="16252" b="28125"/>
          <a:stretch>
            <a:fillRect/>
          </a:stretch>
        </p:blipFill>
        <p:spPr bwMode="auto">
          <a:xfrm>
            <a:off x="1473652" y="3962400"/>
            <a:ext cx="539536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err="1">
                <a:solidFill>
                  <a:srgbClr val="FF0000"/>
                </a:solidFill>
              </a:rPr>
              <a:t>Postupci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izvođenja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err="1">
                <a:solidFill>
                  <a:srgbClr val="FF0000"/>
                </a:solidFill>
              </a:rPr>
              <a:t>šavova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velike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dužine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en-US" b="1" u="sng" dirty="0">
              <a:solidFill>
                <a:srgbClr val="0070C0"/>
              </a:solidFill>
            </a:endParaRPr>
          </a:p>
          <a:p>
            <a:pPr>
              <a:buNone/>
            </a:pPr>
            <a:endParaRPr lang="en-US" b="1" u="sng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*</a:t>
            </a:r>
            <a:r>
              <a:rPr lang="en-US" b="1" dirty="0" err="1">
                <a:solidFill>
                  <a:srgbClr val="0070C0"/>
                </a:solidFill>
              </a:rPr>
              <a:t>dužine</a:t>
            </a:r>
            <a:r>
              <a:rPr lang="en-US" b="1" dirty="0">
                <a:solidFill>
                  <a:srgbClr val="0070C0"/>
                </a:solidFill>
              </a:rPr>
              <a:t> b=c=d=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   =300-1000 mm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**e </a:t>
            </a:r>
            <a:r>
              <a:rPr lang="en-US" b="1" dirty="0" err="1">
                <a:solidFill>
                  <a:srgbClr val="0070C0"/>
                </a:solidFill>
              </a:rPr>
              <a:t>preko</a:t>
            </a:r>
            <a:r>
              <a:rPr lang="en-US" b="1" dirty="0">
                <a:solidFill>
                  <a:srgbClr val="0070C0"/>
                </a:solidFill>
              </a:rPr>
              <a:t> 1000 mm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3638402" y="43956"/>
            <a:ext cx="5094605" cy="657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4343400" cy="5897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Postupci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izvođenja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šavova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kada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debljina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osnovnog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materijala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preko</a:t>
            </a:r>
            <a:r>
              <a:rPr lang="en-US" b="1" dirty="0">
                <a:solidFill>
                  <a:srgbClr val="FF0000"/>
                </a:solidFill>
              </a:rPr>
              <a:t> 20-25 mm: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1981" y="151824"/>
            <a:ext cx="3437838" cy="25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5223364" cy="417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867400" y="2481615"/>
            <a:ext cx="2667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31" y="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Vrste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spojeva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3984"/>
          <a:stretch>
            <a:fillRect/>
          </a:stretch>
        </p:blipFill>
        <p:spPr bwMode="auto">
          <a:xfrm>
            <a:off x="1315065" y="1295400"/>
            <a:ext cx="6248400" cy="18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3974465" cy="21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3065" y="3429000"/>
            <a:ext cx="4724400" cy="21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err="1">
                <a:solidFill>
                  <a:srgbClr val="FF0000"/>
                </a:solidFill>
              </a:rPr>
              <a:t>Vrste</a:t>
            </a:r>
            <a:r>
              <a:rPr lang="en-US" b="1">
                <a:solidFill>
                  <a:srgbClr val="FF0000"/>
                </a:solidFill>
              </a:rPr>
              <a:t> </a:t>
            </a:r>
            <a:endParaRPr lang="sr-Latn-RS" b="1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smtClean="0">
                <a:solidFill>
                  <a:srgbClr val="FF0000"/>
                </a:solidFill>
              </a:rPr>
              <a:t>šavova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271" t="23958" r="3733" b="13129"/>
          <a:stretch/>
        </p:blipFill>
        <p:spPr>
          <a:xfrm>
            <a:off x="1676400" y="309716"/>
            <a:ext cx="7315200" cy="63115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Oblici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lica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šavova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4080" y="1600200"/>
            <a:ext cx="443992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35577">
            <a:off x="53505" y="1705702"/>
            <a:ext cx="4503109" cy="375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7125">
            <a:off x="4691562" y="4241766"/>
            <a:ext cx="4404620" cy="224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0" y="838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Za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statička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opterećenja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3683308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Za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dinamička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opterećenja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Položaji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zavarivanja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84581" y="1143000"/>
            <a:ext cx="1828800" cy="56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“U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koritu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31058" y="1740618"/>
            <a:ext cx="4267200" cy="3018187"/>
            <a:chOff x="-228600" y="533400"/>
            <a:chExt cx="4724400" cy="3459162"/>
          </a:xfrm>
        </p:grpSpPr>
        <p:grpSp>
          <p:nvGrpSpPr>
            <p:cNvPr id="7" name="Group 6"/>
            <p:cNvGrpSpPr/>
            <p:nvPr/>
          </p:nvGrpSpPr>
          <p:grpSpPr>
            <a:xfrm>
              <a:off x="-228600" y="533400"/>
              <a:ext cx="4724400" cy="3429000"/>
              <a:chOff x="0" y="1191491"/>
              <a:chExt cx="4724400" cy="3429000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447800"/>
                <a:ext cx="4724400" cy="3172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14400" y="14478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09157" y="1191491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76700" y="1711087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PB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57200" y="3581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7800" y="362323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PC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8258" y="417345"/>
            <a:ext cx="4533900" cy="1981200"/>
            <a:chOff x="4648200" y="1676400"/>
            <a:chExt cx="4533900" cy="1981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1676400"/>
              <a:ext cx="44958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477000" y="303414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PF/PG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20100" y="32882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PF/PG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3981" y="4814722"/>
            <a:ext cx="3810000" cy="1752600"/>
            <a:chOff x="5257800" y="5029200"/>
            <a:chExt cx="3810000" cy="17526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57800" y="5029200"/>
              <a:ext cx="3810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6134100" y="598667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58100" y="5479944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PD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34398">
            <a:off x="5029199" y="2590723"/>
            <a:ext cx="3771901" cy="36186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765F11-C059-7A06-6591-A2DBD37C7C9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mtClean="0">
                <a:solidFill>
                  <a:srgbClr val="FF0000"/>
                </a:solidFill>
              </a:rPr>
              <a:t>Z</a:t>
            </a:r>
            <a:r>
              <a:rPr lang="sr-Latn-CS" sz="2000" b="1" smtClean="0">
                <a:solidFill>
                  <a:srgbClr val="FF0000"/>
                </a:solidFill>
              </a:rPr>
              <a:t>AVARIVAČK</a:t>
            </a:r>
            <a:r>
              <a:rPr lang="en-US" sz="2000" b="1" smtClean="0">
                <a:solidFill>
                  <a:srgbClr val="FF0000"/>
                </a:solidFill>
              </a:rPr>
              <a:t>I</a:t>
            </a:r>
            <a:r>
              <a:rPr lang="sr-Latn-CS" sz="2000" b="1" smtClean="0">
                <a:solidFill>
                  <a:srgbClr val="FF0000"/>
                </a:solidFill>
              </a:rPr>
              <a:t> LUK</a:t>
            </a:r>
            <a:endParaRPr lang="sr-Latn-CS" sz="2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E177136-29FA-633D-409A-5D5263B8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7773339" cy="3424107"/>
          </a:xfrm>
        </p:spPr>
        <p:txBody>
          <a:bodyPr>
            <a:normAutofit/>
          </a:bodyPr>
          <a:lstStyle/>
          <a:p>
            <a:r>
              <a:rPr lang="sr-Latn-CS" b="1" dirty="0">
                <a:solidFill>
                  <a:srgbClr val="0070C0"/>
                </a:solidFill>
              </a:rPr>
              <a:t>Zavarivački luk je stabilno električno pražnjenje između elektroda</a:t>
            </a:r>
            <a:r>
              <a:rPr lang="sr-Latn-CS" dirty="0"/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3DCFCC0-FC06-2978-0108-CA5475F0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703" y="2133600"/>
            <a:ext cx="6400800" cy="408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E60C5FFF-BBFC-E5F4-D681-6DEEBD0FFC67}"/>
              </a:ext>
            </a:extLst>
          </p:cNvPr>
          <p:cNvSpPr txBox="1">
            <a:spLocks/>
          </p:cNvSpPr>
          <p:nvPr/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sz="2000" b="1">
                <a:solidFill>
                  <a:srgbClr val="FF0000"/>
                </a:solidFill>
              </a:rPr>
              <a:t>Zavarivački (električni) luk </a:t>
            </a:r>
            <a:r>
              <a:rPr lang="sr-Latn-CS" sz="2000" b="1">
                <a:solidFill>
                  <a:srgbClr val="0070C0"/>
                </a:solidFill>
              </a:rPr>
              <a:t>je osnovni izvor toplote kod zavarivanja topljenjem.</a:t>
            </a:r>
          </a:p>
          <a:p>
            <a:endParaRPr lang="sr-Latn-CS" sz="2000" b="1">
              <a:solidFill>
                <a:srgbClr val="0070C0"/>
              </a:solidFill>
            </a:endParaRPr>
          </a:p>
          <a:p>
            <a:r>
              <a:rPr lang="sr-Latn-CS" sz="2000" b="1">
                <a:solidFill>
                  <a:srgbClr val="0070C0"/>
                </a:solidFill>
              </a:rPr>
              <a:t>Uspostavlja se najčešće između elektrode i osnovnog materijala, a može biti</a:t>
            </a:r>
            <a:r>
              <a:rPr lang="en-US" sz="2000" b="1">
                <a:solidFill>
                  <a:srgbClr val="0070C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sr-Latn-CS" sz="2000" b="1">
                <a:solidFill>
                  <a:srgbClr val="0070C0"/>
                </a:solidFill>
              </a:rPr>
              <a:t>jednosmernom ili naizmeničnom strujom,</a:t>
            </a:r>
            <a:endParaRPr lang="en-US" sz="2000" b="1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000" b="1">
                <a:solidFill>
                  <a:srgbClr val="0070C0"/>
                </a:solidFill>
              </a:rPr>
              <a:t>sa pravom ili obrnutom polarnošću</a:t>
            </a:r>
            <a:r>
              <a:rPr lang="sr-Latn-CS" sz="2000" b="1">
                <a:solidFill>
                  <a:srgbClr val="0070C0"/>
                </a:solidFill>
              </a:rPr>
              <a:t>.</a:t>
            </a:r>
          </a:p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01270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CE2033-A233-4621-353C-69B305978286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8229600" cy="6248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</a:rPr>
              <a:t>prava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polarnost</a:t>
            </a:r>
            <a:r>
              <a:rPr lang="en-US" sz="2400" b="1" dirty="0">
                <a:solidFill>
                  <a:srgbClr val="FF0000"/>
                </a:solidFill>
              </a:rPr>
              <a:t> (K-A)-</a:t>
            </a:r>
            <a:r>
              <a:rPr lang="en-US" sz="2400" b="1" dirty="0" err="1">
                <a:solidFill>
                  <a:srgbClr val="0070C0"/>
                </a:solidFill>
              </a:rPr>
              <a:t>na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elektrodi</a:t>
            </a:r>
            <a:r>
              <a:rPr lang="en-US" sz="2400" b="1" dirty="0">
                <a:solidFill>
                  <a:srgbClr val="0070C0"/>
                </a:solidFill>
              </a:rPr>
              <a:t> je </a:t>
            </a:r>
            <a:r>
              <a:rPr lang="en-US" sz="2400" b="1" dirty="0" err="1">
                <a:solidFill>
                  <a:srgbClr val="0070C0"/>
                </a:solidFill>
              </a:rPr>
              <a:t>katoda</a:t>
            </a:r>
            <a:r>
              <a:rPr lang="en-US" sz="2400" b="1" dirty="0">
                <a:solidFill>
                  <a:srgbClr val="0070C0"/>
                </a:solidFill>
              </a:rPr>
              <a:t> (</a:t>
            </a:r>
            <a:r>
              <a:rPr lang="en-US" sz="2400" b="1" dirty="0" err="1">
                <a:solidFill>
                  <a:srgbClr val="0070C0"/>
                </a:solidFill>
              </a:rPr>
              <a:t>smer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kretanja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elektrona</a:t>
            </a:r>
            <a:r>
              <a:rPr lang="en-US" sz="2400" b="1" dirty="0">
                <a:solidFill>
                  <a:srgbClr val="0070C0"/>
                </a:solidFill>
              </a:rPr>
              <a:t> je od </a:t>
            </a:r>
            <a:r>
              <a:rPr lang="en-US" sz="2400" b="1" dirty="0" err="1">
                <a:solidFill>
                  <a:srgbClr val="0070C0"/>
                </a:solidFill>
              </a:rPr>
              <a:t>elektrode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prema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osnovnom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materijalu-anoda</a:t>
            </a:r>
            <a:r>
              <a:rPr lang="en-US" sz="2400" b="1" dirty="0">
                <a:solidFill>
                  <a:srgbClr val="0070C0"/>
                </a:solidFill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</a:rPr>
              <a:t>više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zagreva</a:t>
            </a:r>
            <a:r>
              <a:rPr lang="en-US" sz="2400" b="1" dirty="0">
                <a:solidFill>
                  <a:srgbClr val="0070C0"/>
                </a:solidFill>
              </a:rPr>
              <a:t>):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b="1" dirty="0" err="1">
                <a:solidFill>
                  <a:srgbClr val="FF0000"/>
                </a:solidFill>
              </a:rPr>
              <a:t>obrnuta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polarnost</a:t>
            </a:r>
            <a:r>
              <a:rPr lang="en-US" sz="2200" b="1" dirty="0">
                <a:solidFill>
                  <a:srgbClr val="FF0000"/>
                </a:solidFill>
              </a:rPr>
              <a:t> (A-K)-</a:t>
            </a:r>
            <a:r>
              <a:rPr lang="en-US" sz="2200" b="1" dirty="0" err="1">
                <a:solidFill>
                  <a:srgbClr val="0070C0"/>
                </a:solidFill>
              </a:rPr>
              <a:t>na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elektrodi</a:t>
            </a:r>
            <a:r>
              <a:rPr lang="en-US" sz="2200" b="1" dirty="0">
                <a:solidFill>
                  <a:srgbClr val="0070C0"/>
                </a:solidFill>
              </a:rPr>
              <a:t> je </a:t>
            </a:r>
            <a:r>
              <a:rPr lang="en-US" sz="2200" b="1" dirty="0" err="1">
                <a:solidFill>
                  <a:srgbClr val="0070C0"/>
                </a:solidFill>
              </a:rPr>
              <a:t>anoda</a:t>
            </a:r>
            <a:r>
              <a:rPr lang="en-US" sz="2200" b="1" dirty="0">
                <a:solidFill>
                  <a:srgbClr val="0070C0"/>
                </a:solidFill>
              </a:rPr>
              <a:t> (</a:t>
            </a:r>
            <a:r>
              <a:rPr lang="en-US" sz="2200" b="1" dirty="0" err="1">
                <a:solidFill>
                  <a:srgbClr val="0070C0"/>
                </a:solidFill>
              </a:rPr>
              <a:t>smer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kretanja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elektrona</a:t>
            </a:r>
            <a:r>
              <a:rPr lang="en-US" sz="2200" b="1" dirty="0">
                <a:solidFill>
                  <a:srgbClr val="0070C0"/>
                </a:solidFill>
              </a:rPr>
              <a:t> je od </a:t>
            </a:r>
            <a:r>
              <a:rPr lang="en-US" sz="2200" b="1" dirty="0" err="1">
                <a:solidFill>
                  <a:srgbClr val="0070C0"/>
                </a:solidFill>
              </a:rPr>
              <a:t>osn.materijala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prema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elektrodi</a:t>
            </a:r>
            <a:r>
              <a:rPr lang="en-US" sz="2200" b="1" dirty="0">
                <a:solidFill>
                  <a:srgbClr val="0070C0"/>
                </a:solidFill>
              </a:rPr>
              <a:t>), </a:t>
            </a:r>
            <a:r>
              <a:rPr lang="sr-Latn-CS" sz="2200" b="1" dirty="0">
                <a:solidFill>
                  <a:srgbClr val="0070C0"/>
                </a:solidFill>
              </a:rPr>
              <a:t>npr. zavarivanje </a:t>
            </a:r>
            <a:r>
              <a:rPr lang="en-US" sz="2200" b="1" dirty="0" err="1">
                <a:solidFill>
                  <a:srgbClr val="0070C0"/>
                </a:solidFill>
              </a:rPr>
              <a:t>aluminijum</a:t>
            </a:r>
            <a:r>
              <a:rPr lang="sr-Latn-CS" sz="2200" b="1" dirty="0">
                <a:solidFill>
                  <a:srgbClr val="0070C0"/>
                </a:solidFill>
              </a:rPr>
              <a:t>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postupcima</a:t>
            </a:r>
            <a:r>
              <a:rPr lang="en-US" sz="2200" b="1" dirty="0">
                <a:solidFill>
                  <a:srgbClr val="0070C0"/>
                </a:solidFill>
              </a:rPr>
              <a:t> REL </a:t>
            </a:r>
            <a:r>
              <a:rPr lang="en-US" sz="2200" b="1" dirty="0" err="1">
                <a:solidFill>
                  <a:srgbClr val="0070C0"/>
                </a:solidFill>
              </a:rPr>
              <a:t>i</a:t>
            </a:r>
            <a:r>
              <a:rPr lang="en-US" sz="2200" b="1" dirty="0">
                <a:solidFill>
                  <a:srgbClr val="0070C0"/>
                </a:solidFill>
              </a:rPr>
              <a:t> MIG, </a:t>
            </a:r>
            <a:r>
              <a:rPr lang="en-US" sz="2200" b="1" dirty="0" err="1">
                <a:solidFill>
                  <a:srgbClr val="0070C0"/>
                </a:solidFill>
              </a:rPr>
              <a:t>zbog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razbijanja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oksida</a:t>
            </a:r>
            <a:r>
              <a:rPr lang="en-US" sz="2200" b="1" dirty="0">
                <a:solidFill>
                  <a:srgbClr val="0070C0"/>
                </a:solidFill>
              </a:rPr>
              <a:t> Al</a:t>
            </a:r>
            <a:r>
              <a:rPr lang="en-US" sz="2200" b="1" baseline="-25000" dirty="0">
                <a:solidFill>
                  <a:srgbClr val="0070C0"/>
                </a:solidFill>
              </a:rPr>
              <a:t>2</a:t>
            </a:r>
            <a:r>
              <a:rPr lang="en-US" sz="2200" b="1" dirty="0">
                <a:solidFill>
                  <a:srgbClr val="0070C0"/>
                </a:solidFill>
              </a:rPr>
              <a:t>O</a:t>
            </a:r>
            <a:r>
              <a:rPr lang="en-US" sz="2200" b="1" baseline="-25000" dirty="0">
                <a:solidFill>
                  <a:srgbClr val="0070C0"/>
                </a:solidFill>
              </a:rPr>
              <a:t>3</a:t>
            </a:r>
            <a:endParaRPr lang="sr-Latn-CS" sz="2200" b="1" dirty="0">
              <a:solidFill>
                <a:srgbClr val="0070C0"/>
              </a:solidFill>
            </a:endParaRPr>
          </a:p>
          <a:p>
            <a:endParaRPr lang="sr-Latn-C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B3F9A08-D456-139C-F917-56765D66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3884"/>
          <a:stretch>
            <a:fillRect/>
          </a:stretch>
        </p:blipFill>
        <p:spPr bwMode="auto">
          <a:xfrm rot="-60000">
            <a:off x="324506" y="1489725"/>
            <a:ext cx="4837388" cy="376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1D0BB9D2-75BF-855F-AE61-C705F5B1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5050008" y="1863358"/>
            <a:ext cx="3981286" cy="24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6">
            <a:extLst>
              <a:ext uri="{FF2B5EF4-FFF2-40B4-BE49-F238E27FC236}">
                <a16:creationId xmlns:a16="http://schemas.microsoft.com/office/drawing/2014/main" xmlns="" id="{9CCA1344-5F54-88E6-567A-1235BE3D8E1E}"/>
              </a:ext>
            </a:extLst>
          </p:cNvPr>
          <p:cNvSpPr/>
          <p:nvPr/>
        </p:nvSpPr>
        <p:spPr>
          <a:xfrm>
            <a:off x="2133600" y="3124200"/>
            <a:ext cx="457200" cy="9144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6908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4525963"/>
          </a:xfrm>
        </p:spPr>
        <p:txBody>
          <a:bodyPr/>
          <a:lstStyle/>
          <a:p>
            <a:r>
              <a:rPr lang="sr-Latn-CS" b="1" dirty="0">
                <a:solidFill>
                  <a:srgbClr val="FF0000"/>
                </a:solidFill>
              </a:rPr>
              <a:t>Zavarivanje je postupak ostvarivanja nerazdvojivih spojeva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272136" y="1951383"/>
            <a:ext cx="4351366" cy="353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89987" y="1896474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>
                <a:solidFill>
                  <a:srgbClr val="0070C0"/>
                </a:solidFill>
              </a:rPr>
              <a:t>F</a:t>
            </a:r>
            <a:r>
              <a:rPr lang="sr-Latn-CS" sz="2000" b="1" baseline="-25000" dirty="0">
                <a:solidFill>
                  <a:srgbClr val="0070C0"/>
                </a:solidFill>
              </a:rPr>
              <a:t>pr</a:t>
            </a:r>
            <a:r>
              <a:rPr lang="sr-Latn-CS" sz="2000" b="1" dirty="0">
                <a:solidFill>
                  <a:srgbClr val="0070C0"/>
                </a:solidFill>
              </a:rPr>
              <a:t>-privlacna sila</a:t>
            </a:r>
          </a:p>
          <a:p>
            <a:r>
              <a:rPr lang="sr-Latn-CS" sz="2000" b="1" dirty="0">
                <a:solidFill>
                  <a:srgbClr val="0070C0"/>
                </a:solidFill>
              </a:rPr>
              <a:t>F</a:t>
            </a:r>
            <a:r>
              <a:rPr lang="sr-Latn-CS" sz="2000" b="1" baseline="-25000" dirty="0">
                <a:solidFill>
                  <a:srgbClr val="0070C0"/>
                </a:solidFill>
              </a:rPr>
              <a:t>od</a:t>
            </a:r>
            <a:r>
              <a:rPr lang="sr-Latn-CS" sz="2000" b="1" dirty="0">
                <a:solidFill>
                  <a:srgbClr val="0070C0"/>
                </a:solidFill>
              </a:rPr>
              <a:t>-odbojna sila</a:t>
            </a:r>
          </a:p>
          <a:p>
            <a:r>
              <a:rPr lang="sr-Latn-CS" sz="2000" b="1" dirty="0">
                <a:solidFill>
                  <a:srgbClr val="0070C0"/>
                </a:solidFill>
              </a:rPr>
              <a:t>Puna linija je rezultantna sila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sr-Latn-CS" sz="2000" b="1" dirty="0">
                <a:solidFill>
                  <a:srgbClr val="0070C0"/>
                </a:solidFill>
              </a:rPr>
              <a:t>F</a:t>
            </a:r>
            <a:r>
              <a:rPr lang="sr-Latn-CS" sz="2000" b="1" baseline="-25000" dirty="0">
                <a:solidFill>
                  <a:srgbClr val="0070C0"/>
                </a:solidFill>
              </a:rPr>
              <a:t>r</a:t>
            </a:r>
            <a:r>
              <a:rPr lang="sr-Latn-CS" sz="2000" b="1" dirty="0">
                <a:solidFill>
                  <a:srgbClr val="0070C0"/>
                </a:solidFill>
              </a:rPr>
              <a:t>=F</a:t>
            </a:r>
            <a:r>
              <a:rPr lang="sr-Latn-CS" sz="2000" b="1" baseline="-25000" dirty="0">
                <a:solidFill>
                  <a:srgbClr val="0070C0"/>
                </a:solidFill>
              </a:rPr>
              <a:t>pr</a:t>
            </a:r>
            <a:r>
              <a:rPr lang="sr-Latn-CS" sz="2000" b="1" dirty="0">
                <a:solidFill>
                  <a:srgbClr val="0070C0"/>
                </a:solidFill>
              </a:rPr>
              <a:t>+F</a:t>
            </a:r>
            <a:r>
              <a:rPr lang="sr-Latn-CS" sz="2000" b="1" baseline="-25000" dirty="0">
                <a:solidFill>
                  <a:srgbClr val="0070C0"/>
                </a:solidFill>
              </a:rPr>
              <a:t>od</a:t>
            </a:r>
          </a:p>
          <a:p>
            <a:r>
              <a:rPr lang="sr-Latn-CS" sz="2000" b="1" dirty="0">
                <a:solidFill>
                  <a:srgbClr val="0070C0"/>
                </a:solidFill>
              </a:rPr>
              <a:t>a</a:t>
            </a:r>
            <a:r>
              <a:rPr lang="sr-Latn-CS" sz="2000" b="1" baseline="-25000" dirty="0">
                <a:solidFill>
                  <a:srgbClr val="0070C0"/>
                </a:solidFill>
              </a:rPr>
              <a:t>0</a:t>
            </a:r>
            <a:r>
              <a:rPr lang="sr-Latn-CS" sz="2000" b="1" dirty="0">
                <a:solidFill>
                  <a:srgbClr val="0070C0"/>
                </a:solidFill>
              </a:rPr>
              <a:t> – međuatomno rastojanje, 	gde je F</a:t>
            </a:r>
            <a:r>
              <a:rPr lang="sr-Latn-CS" sz="2000" b="1" baseline="-25000" dirty="0">
                <a:solidFill>
                  <a:srgbClr val="0070C0"/>
                </a:solidFill>
              </a:rPr>
              <a:t>r</a:t>
            </a:r>
            <a:r>
              <a:rPr lang="sr-Latn-CS" sz="2000" b="1" dirty="0">
                <a:solidFill>
                  <a:srgbClr val="0070C0"/>
                </a:solidFill>
              </a:rPr>
              <a:t>=0</a:t>
            </a:r>
          </a:p>
          <a:p>
            <a:endParaRPr lang="sr-Latn-CS" sz="2000" b="1" dirty="0">
              <a:solidFill>
                <a:srgbClr val="0070C0"/>
              </a:solidFill>
            </a:endParaRPr>
          </a:p>
          <a:p>
            <a:r>
              <a:rPr lang="sr-Latn-CS" sz="2000" b="1" dirty="0">
                <a:solidFill>
                  <a:srgbClr val="0070C0"/>
                </a:solidFill>
              </a:rPr>
              <a:t>*Atome je potrebno dovesti na rastojanje a</a:t>
            </a:r>
            <a:r>
              <a:rPr lang="sr-Latn-CS" sz="2000" b="1" baseline="-25000" dirty="0">
                <a:solidFill>
                  <a:srgbClr val="0070C0"/>
                </a:solidFill>
              </a:rPr>
              <a:t>0</a:t>
            </a:r>
            <a:r>
              <a:rPr lang="sr-Latn-CS" sz="2000" b="1" dirty="0">
                <a:solidFill>
                  <a:srgbClr val="0070C0"/>
                </a:solidFill>
              </a:rPr>
              <a:t> da bi došlo do spajanja!!!</a:t>
            </a:r>
          </a:p>
          <a:p>
            <a:r>
              <a:rPr lang="sr-Latn-CS" sz="2000" b="1" dirty="0">
                <a:solidFill>
                  <a:srgbClr val="0070C0"/>
                </a:solidFill>
              </a:rPr>
              <a:t>**To može da se izvede topljenjem i pritiskom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374DD5E3-AD89-32B2-F672-242B9CE1C6F9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sz="2800" dirty="0"/>
              <a:t>Prenos metala sa elektrode na osnovni</a:t>
            </a:r>
            <a:r>
              <a:rPr lang="en-US" sz="2800" dirty="0"/>
              <a:t> </a:t>
            </a:r>
            <a:r>
              <a:rPr lang="en-US" sz="2800" dirty="0" err="1"/>
              <a:t>materijal</a:t>
            </a:r>
            <a:r>
              <a:rPr lang="sr-Latn-CS" sz="2800" dirty="0"/>
              <a:t>:</a:t>
            </a:r>
            <a:endParaRPr lang="en-US" sz="28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err="1"/>
              <a:t>Krupne</a:t>
            </a:r>
            <a:r>
              <a:rPr lang="en-US" sz="2800" dirty="0"/>
              <a:t> </a:t>
            </a:r>
            <a:r>
              <a:rPr lang="en-US" sz="2800" dirty="0" err="1"/>
              <a:t>kapi</a:t>
            </a:r>
            <a:r>
              <a:rPr lang="en-US" sz="2800" dirty="0"/>
              <a:t> (</a:t>
            </a:r>
            <a:r>
              <a:rPr lang="en-US" sz="2800" dirty="0" err="1"/>
              <a:t>I</a:t>
            </a:r>
            <a:r>
              <a:rPr lang="en-US" sz="2800" baseline="-25000" dirty="0" err="1"/>
              <a:t>z</a:t>
            </a:r>
            <a:r>
              <a:rPr lang="en-US" sz="2800" dirty="0"/>
              <a:t> do 100 A)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err="1"/>
              <a:t>Sitne</a:t>
            </a:r>
            <a:r>
              <a:rPr lang="en-US" sz="2800" dirty="0"/>
              <a:t> </a:t>
            </a:r>
            <a:r>
              <a:rPr lang="en-US" sz="2800" dirty="0" err="1"/>
              <a:t>kapi</a:t>
            </a:r>
            <a:r>
              <a:rPr lang="en-US" sz="2800" dirty="0"/>
              <a:t> (</a:t>
            </a:r>
            <a:r>
              <a:rPr lang="en-US" sz="2800" dirty="0" err="1"/>
              <a:t>I</a:t>
            </a:r>
            <a:r>
              <a:rPr lang="en-US" sz="2800" baseline="-25000" dirty="0" err="1"/>
              <a:t>z</a:t>
            </a:r>
            <a:r>
              <a:rPr lang="en-US" sz="2800" dirty="0"/>
              <a:t> </a:t>
            </a:r>
            <a:r>
              <a:rPr lang="en-US" sz="2800" dirty="0" err="1"/>
              <a:t>preko</a:t>
            </a:r>
            <a:r>
              <a:rPr lang="en-US" sz="2800" dirty="0"/>
              <a:t> 100 A)</a:t>
            </a:r>
            <a:endParaRPr lang="sr-Latn-CS" sz="28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15D82B67-259D-0003-0728-B8E40920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3677" b="1711"/>
          <a:stretch>
            <a:fillRect/>
          </a:stretch>
        </p:blipFill>
        <p:spPr bwMode="auto">
          <a:xfrm rot="120000">
            <a:off x="648075" y="1856100"/>
            <a:ext cx="4267260" cy="233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89E0BB0-CC7F-E973-F87F-EBD230844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0000">
            <a:off x="77211" y="4236116"/>
            <a:ext cx="5192470" cy="255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A1BD249-80B8-F3D7-49C0-D4EED3443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 r="771"/>
          <a:stretch>
            <a:fillRect/>
          </a:stretch>
        </p:blipFill>
        <p:spPr bwMode="auto">
          <a:xfrm rot="120000">
            <a:off x="5612021" y="3501422"/>
            <a:ext cx="3330205" cy="289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6E9CCE-D554-1FE4-56EE-8420BD22EB91}"/>
              </a:ext>
            </a:extLst>
          </p:cNvPr>
          <p:cNvSpPr txBox="1"/>
          <p:nvPr/>
        </p:nvSpPr>
        <p:spPr>
          <a:xfrm>
            <a:off x="5225751" y="2428528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/>
              <a:t>Zavarivanje u zaštitnom gasu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CFDE10-B303-BEFC-9F4E-193CC57B6646}"/>
              </a:ext>
            </a:extLst>
          </p:cNvPr>
          <p:cNvSpPr txBox="1"/>
          <p:nvPr/>
        </p:nvSpPr>
        <p:spPr>
          <a:xfrm>
            <a:off x="6841728" y="2006873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/>
              <a:t>Ručno – elektrolučno i pod praškom</a:t>
            </a:r>
          </a:p>
        </p:txBody>
      </p:sp>
      <p:sp>
        <p:nvSpPr>
          <p:cNvPr id="8" name="Down Arrow 10">
            <a:extLst>
              <a:ext uri="{FF2B5EF4-FFF2-40B4-BE49-F238E27FC236}">
                <a16:creationId xmlns:a16="http://schemas.microsoft.com/office/drawing/2014/main" xmlns="" id="{8D3F00A3-7B5B-4E9E-DC71-5D1E29D66AF6}"/>
              </a:ext>
            </a:extLst>
          </p:cNvPr>
          <p:cNvSpPr/>
          <p:nvPr/>
        </p:nvSpPr>
        <p:spPr>
          <a:xfrm>
            <a:off x="7375128" y="3022536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Right Arrow 12">
            <a:extLst>
              <a:ext uri="{FF2B5EF4-FFF2-40B4-BE49-F238E27FC236}">
                <a16:creationId xmlns:a16="http://schemas.microsoft.com/office/drawing/2014/main" xmlns="" id="{4C94E786-80C4-EF1D-7A91-C6BAC2338F0E}"/>
              </a:ext>
            </a:extLst>
          </p:cNvPr>
          <p:cNvSpPr/>
          <p:nvPr/>
        </p:nvSpPr>
        <p:spPr>
          <a:xfrm rot="17757918">
            <a:off x="4430032" y="4066581"/>
            <a:ext cx="165656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Right Arrow 11">
            <a:extLst>
              <a:ext uri="{FF2B5EF4-FFF2-40B4-BE49-F238E27FC236}">
                <a16:creationId xmlns:a16="http://schemas.microsoft.com/office/drawing/2014/main" xmlns="" id="{EFBA9A02-F62D-C918-F7D1-6192DE8833B0}"/>
              </a:ext>
            </a:extLst>
          </p:cNvPr>
          <p:cNvSpPr/>
          <p:nvPr/>
        </p:nvSpPr>
        <p:spPr>
          <a:xfrm>
            <a:off x="4766655" y="2738264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0611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6402F8B4-B354-DA39-D4F3-97E124E6DD4C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5668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/>
              <a:t>Toplotni bilans zavarivačkog luka:</a:t>
            </a:r>
            <a:endParaRPr lang="sr-Latn-C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A0A4BC-426C-D767-6E93-135BD7426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500" y="1295465"/>
            <a:ext cx="6172200" cy="449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55FBC6-7B0B-9832-93DA-7461F2D1ECA5}"/>
              </a:ext>
            </a:extLst>
          </p:cNvPr>
          <p:cNvSpPr txBox="1"/>
          <p:nvPr/>
        </p:nvSpPr>
        <p:spPr>
          <a:xfrm>
            <a:off x="685800" y="5730687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/>
              <a:t>Ručno – elektrolučno zavarivanje 	</a:t>
            </a:r>
            <a:r>
              <a:rPr lang="en-US" sz="2000" b="1" dirty="0"/>
              <a:t>         </a:t>
            </a:r>
            <a:r>
              <a:rPr lang="sr-Latn-CS" sz="2000" b="1" dirty="0"/>
              <a:t>Zavarivanje pod praškom</a:t>
            </a:r>
          </a:p>
        </p:txBody>
      </p:sp>
    </p:spTree>
    <p:extLst>
      <p:ext uri="{BB962C8B-B14F-4D97-AF65-F5344CB8AC3E}">
        <p14:creationId xmlns:p14="http://schemas.microsoft.com/office/powerpoint/2010/main" val="2638340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6B29D-C9AB-3056-78D4-66D8B82B6C0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/>
              <a:t>Čelici za zavarene konstrukcije</a:t>
            </a:r>
            <a:endParaRPr lang="sr-Latn-C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E4E9A3-7AA6-5A2A-100D-1D4F5E9F51E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/>
              <a:t>Zavarljivost je osobina materijala da se </a:t>
            </a:r>
            <a:r>
              <a:rPr lang="en-US"/>
              <a:t>postiže</a:t>
            </a:r>
            <a:r>
              <a:rPr lang="sr-Latn-CS"/>
              <a:t> </a:t>
            </a:r>
            <a:r>
              <a:rPr lang="en-US"/>
              <a:t>zavareni spoj koji odgovara postavljenim zahtevima.</a:t>
            </a:r>
            <a:endParaRPr lang="sr-Latn-CS"/>
          </a:p>
          <a:p>
            <a:r>
              <a:rPr lang="sr-Latn-CS"/>
              <a:t>Zavarljivost čelika se određuje prema ekvivalentnom sadržaju ugljenika (C</a:t>
            </a:r>
            <a:r>
              <a:rPr lang="sr-Latn-CS" baseline="-25000"/>
              <a:t>EKV</a:t>
            </a:r>
            <a:r>
              <a:rPr lang="sr-Latn-CS"/>
              <a:t>).</a:t>
            </a:r>
          </a:p>
          <a:p>
            <a:r>
              <a:rPr lang="sr-Latn-CS"/>
              <a:t>Što je C</a:t>
            </a:r>
            <a:r>
              <a:rPr lang="sr-Latn-CS" baseline="-25000"/>
              <a:t>EKV</a:t>
            </a:r>
            <a:r>
              <a:rPr lang="sr-Latn-CS"/>
              <a:t> veći, zavarljivost je lošija i obrnuto.</a:t>
            </a:r>
          </a:p>
          <a:p>
            <a:r>
              <a:rPr lang="sr-Latn-CS"/>
              <a:t>C</a:t>
            </a:r>
            <a:r>
              <a:rPr lang="sr-Latn-CS" baseline="-25000"/>
              <a:t>EKV</a:t>
            </a:r>
            <a:r>
              <a:rPr lang="sr-Latn-CS"/>
              <a:t> se određuje prema sledećem izrazu:</a:t>
            </a:r>
          </a:p>
          <a:p>
            <a:pPr marL="514350" indent="-514350">
              <a:buFont typeface="Arial" pitchFamily="34" charset="0"/>
              <a:buNone/>
            </a:pPr>
            <a:endParaRPr lang="sr-Latn-CS"/>
          </a:p>
          <a:p>
            <a:pPr marL="514350" indent="-514350">
              <a:buFont typeface="Arial" pitchFamily="34" charset="0"/>
              <a:buNone/>
            </a:pPr>
            <a:r>
              <a:rPr lang="sr-Latn-CS"/>
              <a:t>	   	C</a:t>
            </a:r>
            <a:r>
              <a:rPr lang="sr-Latn-CS" baseline="-25000"/>
              <a:t>EKV </a:t>
            </a:r>
            <a:r>
              <a:rPr lang="sr-Latn-CS"/>
              <a:t>= C+Mn/6+(Cr+Mo+V)/5+(Ni+Cu)/15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69716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799849E2-0D55-CB19-AAE3-645DBF2654A4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8229600" cy="5867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/>
              <a:t>Za smanjenje C</a:t>
            </a:r>
            <a:r>
              <a:rPr lang="sr-Latn-CS" baseline="-25000"/>
              <a:t>EKV</a:t>
            </a:r>
            <a:r>
              <a:rPr lang="sr-Latn-CS"/>
              <a:t> važno je koristiti čelike sa što manjim sadržajem C i legirajućih elemenata.</a:t>
            </a:r>
          </a:p>
          <a:p>
            <a:r>
              <a:rPr lang="sr-Latn-CS"/>
              <a:t>Čelici za zavarene konstrukcije su:</a:t>
            </a:r>
          </a:p>
          <a:p>
            <a:endParaRPr lang="sr-Latn-CS"/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/>
              <a:t>niskougljenični (0,1-0,25%C),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/>
              <a:t>niskolegirani (sadržaj leg.elem.do 5 %), sa niskim sadržajem C</a:t>
            </a:r>
            <a:r>
              <a:rPr lang="en-US"/>
              <a:t> (&lt;</a:t>
            </a:r>
            <a:r>
              <a:rPr lang="sr-Latn-CS"/>
              <a:t>0,</a:t>
            </a:r>
            <a:r>
              <a:rPr lang="en-US"/>
              <a:t>25</a:t>
            </a:r>
            <a:r>
              <a:rPr lang="sr-Latn-CS"/>
              <a:t>%),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/>
              <a:t>mikrolegirani čelici (do 0,25% uku</a:t>
            </a:r>
            <a:r>
              <a:rPr lang="en-US"/>
              <a:t>p</a:t>
            </a:r>
            <a:r>
              <a:rPr lang="sr-Latn-CS"/>
              <a:t>nog sadržaja mikrolegiranih elemenata: Nb, Ti, V,...)*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sr-Latn-CS"/>
          </a:p>
          <a:p>
            <a:pPr marL="514350" indent="-514350">
              <a:buFont typeface="Arial" pitchFamily="34" charset="0"/>
              <a:buNone/>
            </a:pPr>
            <a:r>
              <a:rPr lang="sr-Latn-CS"/>
              <a:t>*	smanjenjem sadržaja C se smanjuje čvrstoća</a:t>
            </a:r>
            <a:r>
              <a:rPr lang="en-US"/>
              <a:t> (&lt;</a:t>
            </a:r>
            <a:r>
              <a:rPr lang="sr-Latn-CS"/>
              <a:t>0,</a:t>
            </a:r>
            <a:r>
              <a:rPr lang="en-US"/>
              <a:t>25</a:t>
            </a:r>
            <a:r>
              <a:rPr lang="sr-Latn-CS"/>
              <a:t>%) koja se nadomeštava taložnim ojačavanjem ili usitnjavanjem strukture pod uticajem malih količina mikrolegiranih elemenata.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74701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b="1" dirty="0">
                <a:solidFill>
                  <a:srgbClr val="FF0000"/>
                </a:solidFill>
              </a:rPr>
              <a:t>Uticaj temperature i pritiska na mogućnost zavarivanja (primer za čisto železo):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232" y="1746422"/>
            <a:ext cx="5029200" cy="36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81600" y="2150239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>
                <a:solidFill>
                  <a:srgbClr val="0070C0"/>
                </a:solidFill>
              </a:rPr>
              <a:t>1 – oblast u kojoj nije moguće 	zavarivanje</a:t>
            </a:r>
          </a:p>
          <a:p>
            <a:r>
              <a:rPr lang="sr-Latn-CS" sz="2000" b="1" dirty="0">
                <a:solidFill>
                  <a:srgbClr val="0070C0"/>
                </a:solidFill>
              </a:rPr>
              <a:t>2 – oblast delimično mogućeg 	zavarivanja</a:t>
            </a:r>
          </a:p>
          <a:p>
            <a:r>
              <a:rPr lang="sr-Latn-CS" sz="2000" b="1" dirty="0">
                <a:solidFill>
                  <a:srgbClr val="0070C0"/>
                </a:solidFill>
              </a:rPr>
              <a:t>3 – </a:t>
            </a:r>
            <a:r>
              <a:rPr lang="sr-Latn-CS" sz="2000" b="1" u="sng" dirty="0">
                <a:solidFill>
                  <a:srgbClr val="0070C0"/>
                </a:solidFill>
              </a:rPr>
              <a:t>oblast zavarivanja </a:t>
            </a:r>
            <a:r>
              <a:rPr lang="en-US" sz="2000" b="1" u="sng" dirty="0" err="1">
                <a:solidFill>
                  <a:srgbClr val="0070C0"/>
                </a:solidFill>
              </a:rPr>
              <a:t>pritiskom</a:t>
            </a:r>
            <a:endParaRPr lang="sr-Latn-CS" sz="2000" b="1" u="sng" dirty="0">
              <a:solidFill>
                <a:srgbClr val="0070C0"/>
              </a:solidFill>
            </a:endParaRPr>
          </a:p>
          <a:p>
            <a:r>
              <a:rPr lang="sr-Latn-CS" sz="2000" b="1" dirty="0">
                <a:solidFill>
                  <a:srgbClr val="0070C0"/>
                </a:solidFill>
              </a:rPr>
              <a:t>4 – </a:t>
            </a:r>
            <a:r>
              <a:rPr lang="sr-Latn-CS" sz="2000" b="1" u="sng" dirty="0">
                <a:solidFill>
                  <a:srgbClr val="0070C0"/>
                </a:solidFill>
              </a:rPr>
              <a:t>oblast zavarivanja topljenjem</a:t>
            </a:r>
          </a:p>
          <a:p>
            <a:endParaRPr lang="sr-Latn-CS" sz="2000" b="1" dirty="0">
              <a:solidFill>
                <a:srgbClr val="0070C0"/>
              </a:solidFill>
            </a:endParaRPr>
          </a:p>
          <a:p>
            <a:r>
              <a:rPr lang="sr-Latn-CS" sz="2000" b="1" dirty="0">
                <a:solidFill>
                  <a:srgbClr val="0070C0"/>
                </a:solidFill>
              </a:rPr>
              <a:t>*Oblasti u kojoj se vrši zavarivanje su 3 i 4!!!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Oval 6"/>
          <p:cNvSpPr/>
          <p:nvPr/>
        </p:nvSpPr>
        <p:spPr>
          <a:xfrm>
            <a:off x="4191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365631" cy="376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48400" y="1524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2400" b="1" dirty="0">
                <a:solidFill>
                  <a:srgbClr val="0070C0"/>
                </a:solidFill>
              </a:rPr>
              <a:t>Deformisana i rekristalizovana struktura</a:t>
            </a:r>
          </a:p>
          <a:p>
            <a:pPr algn="r"/>
            <a:r>
              <a:rPr lang="sr-Latn-CS" sz="2400" b="1" dirty="0">
                <a:solidFill>
                  <a:srgbClr val="0070C0"/>
                </a:solidFill>
              </a:rPr>
              <a:t>(Postupci zavarivanja pritiskom)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514" y="4949935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2400" b="1" dirty="0">
                <a:solidFill>
                  <a:srgbClr val="0070C0"/>
                </a:solidFill>
              </a:rPr>
              <a:t>Livena struktura</a:t>
            </a:r>
          </a:p>
          <a:p>
            <a:pPr algn="r"/>
            <a:r>
              <a:rPr lang="sr-Latn-CS" sz="2400" b="1" dirty="0">
                <a:solidFill>
                  <a:srgbClr val="0070C0"/>
                </a:solidFill>
              </a:rPr>
              <a:t>(Postupci zavarivanja topljenjem</a:t>
            </a:r>
            <a:r>
              <a:rPr lang="sr-Latn-CS" sz="2400" b="1" dirty="0"/>
              <a:t>)</a:t>
            </a:r>
          </a:p>
        </p:txBody>
      </p:sp>
      <p:sp>
        <p:nvSpPr>
          <p:cNvPr id="9" name="Left Arrow 8"/>
          <p:cNvSpPr/>
          <p:nvPr/>
        </p:nvSpPr>
        <p:spPr>
          <a:xfrm rot="19035636">
            <a:off x="5521259" y="663431"/>
            <a:ext cx="1295400" cy="6096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20000">
            <a:off x="4067654" y="3135487"/>
            <a:ext cx="5076991" cy="36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t Arrow 9"/>
          <p:cNvSpPr/>
          <p:nvPr/>
        </p:nvSpPr>
        <p:spPr>
          <a:xfrm rot="9468905">
            <a:off x="3249957" y="5245299"/>
            <a:ext cx="1295400" cy="609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453E9BA-2EA4-0966-FD50-23F6F704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3400"/>
            <a:ext cx="7773339" cy="2590800"/>
          </a:xfrm>
        </p:spPr>
        <p:txBody>
          <a:bodyPr>
            <a:normAutofit fontScale="25000" lnSpcReduction="20000"/>
          </a:bodyPr>
          <a:lstStyle/>
          <a:p>
            <a:r>
              <a:rPr lang="sr-Latn-CS" sz="8000" b="1" dirty="0">
                <a:solidFill>
                  <a:srgbClr val="FF0000"/>
                </a:solidFill>
              </a:rPr>
              <a:t>Podela postupaka zavarivanja:</a:t>
            </a:r>
          </a:p>
          <a:p>
            <a:endParaRPr lang="sr-Latn-CS" dirty="0"/>
          </a:p>
          <a:p>
            <a:pPr marL="514350" indent="-514350">
              <a:buAutoNum type="alphaLcParenR"/>
            </a:pPr>
            <a:r>
              <a:rPr lang="sr-Latn-CS" sz="8000" b="1" cap="none" smtClean="0">
                <a:solidFill>
                  <a:srgbClr val="0070C0"/>
                </a:solidFill>
              </a:rPr>
              <a:t>Zavarivanje pritiskom: kovačko zavarivanje, zavarivanje trenjem (rotaciono i sa mešanjem), elektrootporno zavarivanje, zavar</a:t>
            </a:r>
            <a:r>
              <a:rPr lang="en-US" sz="8000" b="1" cap="none" smtClean="0">
                <a:solidFill>
                  <a:srgbClr val="0070C0"/>
                </a:solidFill>
              </a:rPr>
              <a:t>ivanje u</a:t>
            </a:r>
            <a:r>
              <a:rPr lang="sr-Latn-CS" sz="8000" b="1" cap="none" smtClean="0">
                <a:solidFill>
                  <a:srgbClr val="0070C0"/>
                </a:solidFill>
              </a:rPr>
              <a:t>ltrazvukom,...</a:t>
            </a:r>
          </a:p>
          <a:p>
            <a:pPr marL="514350" indent="-514350">
              <a:buNone/>
            </a:pPr>
            <a:r>
              <a:rPr lang="sr-Latn-CS" sz="8000" b="1" cap="none" smtClean="0">
                <a:solidFill>
                  <a:srgbClr val="0070C0"/>
                </a:solidFill>
              </a:rPr>
              <a:t>Načelno: složenije izvođenje, za delove manjih dimenzija, kod nekih postupaka izvanredan kvalitet zav.Spoja</a:t>
            </a:r>
          </a:p>
          <a:p>
            <a:pPr marL="514350" indent="-514350">
              <a:buNone/>
            </a:pPr>
            <a:r>
              <a:rPr lang="sr-Latn-CS" sz="8000" b="1" cap="none" smtClean="0">
                <a:solidFill>
                  <a:srgbClr val="0070C0"/>
                </a:solidFill>
              </a:rPr>
              <a:t>b)    Zavarivanje topljenjem: gasno, ručno-elektrolučno, zavar. Pod praškom, zavar. </a:t>
            </a:r>
            <a:r>
              <a:rPr lang="en-US" sz="8000" b="1" cap="none" smtClean="0">
                <a:solidFill>
                  <a:srgbClr val="0070C0"/>
                </a:solidFill>
              </a:rPr>
              <a:t>U</a:t>
            </a:r>
            <a:r>
              <a:rPr lang="sr-Latn-CS" sz="8000" b="1" cap="none" smtClean="0">
                <a:solidFill>
                  <a:srgbClr val="0070C0"/>
                </a:solidFill>
              </a:rPr>
              <a:t> zaštitnom gasu (sa topljivom i netopljivom elektrodom), zavar. Elektronskim snopom, lasersko zavarivanje,...</a:t>
            </a:r>
          </a:p>
          <a:p>
            <a:pPr marL="514350" indent="-514350">
              <a:buNone/>
            </a:pPr>
            <a:r>
              <a:rPr lang="sr-Latn-CS" sz="8000" b="1" cap="none" smtClean="0">
                <a:solidFill>
                  <a:srgbClr val="0070C0"/>
                </a:solidFill>
              </a:rPr>
              <a:t>Načelno: jednostavnije za izvođenje, neograničena veličina dimenzija radnog predmeta-češće se primenjuje, livena struktura šava nije optimalna za teško zavarljive materijale i raznorodne materijale</a:t>
            </a:r>
            <a:endParaRPr lang="sr-Latn-CS" sz="8000" b="1" cap="none" dirty="0">
              <a:solidFill>
                <a:srgbClr val="0070C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Elementi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šava</a:t>
            </a:r>
            <a:endParaRPr lang="en-US" sz="2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Šav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predstavlja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očvrsnuti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rastopljeni</a:t>
            </a:r>
            <a:r>
              <a:rPr lang="en-US" b="1" dirty="0">
                <a:solidFill>
                  <a:srgbClr val="0070C0"/>
                </a:solidFill>
              </a:rPr>
              <a:t> metal </a:t>
            </a:r>
            <a:r>
              <a:rPr lang="en-US" b="1" dirty="0" err="1">
                <a:solidFill>
                  <a:srgbClr val="0070C0"/>
                </a:solidFill>
              </a:rPr>
              <a:t>stvoren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zavarivanjem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topljenjem</a:t>
            </a:r>
            <a:endParaRPr lang="en-US" b="1" u="sng" dirty="0">
              <a:solidFill>
                <a:srgbClr val="0070C0"/>
              </a:solidFill>
            </a:endParaRPr>
          </a:p>
          <a:p>
            <a:endParaRPr lang="en-US" b="1" u="sng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Šav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predstavlja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očvrsnuti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razmekšani</a:t>
            </a:r>
            <a:r>
              <a:rPr lang="en-US" b="1" dirty="0">
                <a:solidFill>
                  <a:srgbClr val="0070C0"/>
                </a:solidFill>
              </a:rPr>
              <a:t> metal </a:t>
            </a:r>
            <a:r>
              <a:rPr lang="en-US" b="1" dirty="0" err="1">
                <a:solidFill>
                  <a:srgbClr val="0070C0"/>
                </a:solidFill>
              </a:rPr>
              <a:t>stvoren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zavarivanjem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trenjem</a:t>
            </a:r>
            <a:endParaRPr lang="en-US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Elementi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žleba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b="1" dirty="0" err="1">
                <a:solidFill>
                  <a:srgbClr val="0070C0"/>
                </a:solidFill>
              </a:rPr>
              <a:t>Žleb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pripremljeno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mesto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1339414" y="1598676"/>
            <a:ext cx="6356786" cy="4802124"/>
            <a:chOff x="1676400" y="2197162"/>
            <a:chExt cx="6172200" cy="460932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1676400" y="2197162"/>
              <a:ext cx="5943600" cy="460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7543800" y="4572000"/>
              <a:ext cx="3048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4536"/>
            <a:ext cx="5638800" cy="62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Elementi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šava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413" r="6572"/>
          <a:stretch>
            <a:fillRect/>
          </a:stretch>
        </p:blipFill>
        <p:spPr bwMode="auto">
          <a:xfrm>
            <a:off x="762000" y="2514600"/>
            <a:ext cx="562915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800600" cy="56689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Zavar</a:t>
            </a:r>
            <a:r>
              <a:rPr lang="en-US" b="1" dirty="0">
                <a:solidFill>
                  <a:srgbClr val="0070C0"/>
                </a:solidFill>
              </a:rPr>
              <a:t>: - je </a:t>
            </a:r>
            <a:r>
              <a:rPr lang="en-US" b="1" dirty="0" err="1">
                <a:solidFill>
                  <a:srgbClr val="0070C0"/>
                </a:solidFill>
              </a:rPr>
              <a:t>očvrsnuti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rastopljeni</a:t>
            </a:r>
            <a:r>
              <a:rPr lang="en-US" b="1" dirty="0">
                <a:solidFill>
                  <a:srgbClr val="0070C0"/>
                </a:solidFill>
              </a:rPr>
              <a:t> metal </a:t>
            </a:r>
            <a:r>
              <a:rPr lang="en-US" b="1" dirty="0" err="1">
                <a:solidFill>
                  <a:srgbClr val="0070C0"/>
                </a:solidFill>
              </a:rPr>
              <a:t>nastao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jednom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prolazu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Sloj</a:t>
            </a:r>
            <a:r>
              <a:rPr lang="en-US" b="1" dirty="0">
                <a:solidFill>
                  <a:srgbClr val="0070C0"/>
                </a:solidFill>
              </a:rPr>
              <a:t>: - je </a:t>
            </a:r>
            <a:r>
              <a:rPr lang="en-US" b="1" dirty="0" err="1">
                <a:solidFill>
                  <a:srgbClr val="0070C0"/>
                </a:solidFill>
              </a:rPr>
              <a:t>zavar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dobijen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poprečnim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klaćenjem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vrha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 l="16008"/>
          <a:stretch/>
        </p:blipFill>
        <p:spPr bwMode="auto">
          <a:xfrm>
            <a:off x="5143573" y="457200"/>
            <a:ext cx="3878506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527</Words>
  <Application>Microsoft Office PowerPoint</Application>
  <PresentationFormat>On-screen Show (4:3)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Elementi šava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Vrste spojeva</vt:lpstr>
      <vt:lpstr>PowerPoint Presentation</vt:lpstr>
      <vt:lpstr>PowerPoint Presentation</vt:lpstr>
      <vt:lpstr>Položaji zavarivanja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FTNkm</cp:lastModifiedBy>
  <cp:revision>61</cp:revision>
  <dcterms:created xsi:type="dcterms:W3CDTF">2006-08-16T00:00:00Z</dcterms:created>
  <dcterms:modified xsi:type="dcterms:W3CDTF">2023-04-13T06:38:55Z</dcterms:modified>
</cp:coreProperties>
</file>