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6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249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9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8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9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9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4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9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7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7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8826D1-735A-4DD1-9607-2BA185674AD4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72CD42-1489-4A64-9C9E-30E75535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3F71C8-9D13-D512-9FBC-CAA6E4882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9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119EBE4A-4F24-9A23-0EEC-5E4523AA7B1A}"/>
              </a:ext>
            </a:extLst>
          </p:cNvPr>
          <p:cNvSpPr txBox="1">
            <a:spLocks/>
          </p:cNvSpPr>
          <p:nvPr/>
        </p:nvSpPr>
        <p:spPr>
          <a:xfrm>
            <a:off x="0" y="27992"/>
            <a:ext cx="9144000" cy="685800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FAKULTET TEHNIČKIH NAUKA</a:t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KOSOVSKA MITROVICA</a:t>
            </a:r>
            <a: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sr-Latn-C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POSTUPCI SPAJANJA NOVIH MATERIJALA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Ivica Čamagić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Živče Šarkoćević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500" b="1" dirty="0">
                <a:latin typeface="Times New Roman" panose="02020603050405020304" pitchFamily="18" charset="0"/>
              </a:rPr>
              <a:t> </a:t>
            </a:r>
            <a:r>
              <a:rPr lang="sr-Latn-RS" altLang="en-US" sz="2400" dirty="0">
                <a:latin typeface="Times New Roman" panose="02020603050405020304" pitchFamily="18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</a:rPr>
            </a:br>
            <a:r>
              <a:rPr lang="sr-Latn-RS" altLang="en-US" sz="2400" dirty="0">
                <a:latin typeface="Times New Roman" panose="02020603050405020304" pitchFamily="18" charset="0"/>
              </a:rPr>
              <a:t>  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Kosovska Mitrovica, </a:t>
            </a:r>
            <a:r>
              <a:rPr lang="sr-Latn-RS" altLang="en-US" sz="2400" b="1" dirty="0">
                <a:latin typeface="Times New Roman" panose="02020603050405020304" pitchFamily="18" charset="0"/>
              </a:rPr>
              <a:t>mart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55163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Postupci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TIG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MIG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Lasersko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Elektronskim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snopom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Elektrootporno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Trenjem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* </a:t>
            </a:r>
            <a:r>
              <a:rPr lang="en-US" b="1" dirty="0" err="1">
                <a:solidFill>
                  <a:srgbClr val="0070C0"/>
                </a:solidFill>
              </a:rPr>
              <a:t>Posebno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važan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r>
              <a:rPr lang="en-US" b="1" dirty="0">
                <a:solidFill>
                  <a:srgbClr val="0070C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3294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413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Postupci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spajanja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keramika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Neorganski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nemetalni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materijali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jedinjenja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nemetalnih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elemenata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povezanih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jonskim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kovalentnim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vezama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</a:rPr>
              <a:t>Po </a:t>
            </a:r>
            <a:r>
              <a:rPr lang="en-US" b="1" dirty="0" err="1">
                <a:solidFill>
                  <a:srgbClr val="0070C0"/>
                </a:solidFill>
              </a:rPr>
              <a:t>pravilu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tvrdi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električni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termički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izolatori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visoka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temp.topljenja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otporni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koroziju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habanje</a:t>
            </a:r>
            <a:r>
              <a:rPr lang="en-US" b="1" dirty="0">
                <a:solidFill>
                  <a:srgbClr val="0070C0"/>
                </a:solidFill>
              </a:rPr>
              <a:t>, mala </a:t>
            </a:r>
            <a:r>
              <a:rPr lang="en-US" b="1" dirty="0" err="1">
                <a:solidFill>
                  <a:srgbClr val="0070C0"/>
                </a:solidFill>
              </a:rPr>
              <a:t>gustina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Podela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tradicionalna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inženjerska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keramika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Tradicionalna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mešavina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gline</a:t>
            </a:r>
            <a:r>
              <a:rPr lang="en-US" b="1" dirty="0">
                <a:solidFill>
                  <a:srgbClr val="0070C0"/>
                </a:solidFill>
              </a:rPr>
              <a:t>, SiO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feldspata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primena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opeku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elektroporcelan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Inženjerska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jedinjenja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visoke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čistoće</a:t>
            </a:r>
            <a:r>
              <a:rPr lang="en-US" b="1" dirty="0">
                <a:solidFill>
                  <a:srgbClr val="0070C0"/>
                </a:solidFill>
              </a:rPr>
              <a:t>, Al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3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SiC</a:t>
            </a:r>
            <a:r>
              <a:rPr lang="en-US" b="1" dirty="0">
                <a:solidFill>
                  <a:srgbClr val="0070C0"/>
                </a:solidFill>
              </a:rPr>
              <a:t>, WC, B</a:t>
            </a:r>
            <a:r>
              <a:rPr lang="en-US" b="1" baseline="-25000" dirty="0">
                <a:solidFill>
                  <a:srgbClr val="0070C0"/>
                </a:solidFill>
              </a:rPr>
              <a:t>4</a:t>
            </a:r>
            <a:r>
              <a:rPr lang="en-US" b="1" dirty="0">
                <a:solidFill>
                  <a:srgbClr val="0070C0"/>
                </a:solidFill>
              </a:rPr>
              <a:t>C,… </a:t>
            </a:r>
            <a:r>
              <a:rPr lang="en-US" b="1" dirty="0" err="1">
                <a:solidFill>
                  <a:srgbClr val="0070C0"/>
                </a:solidFill>
              </a:rPr>
              <a:t>primena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komponente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gasnih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turbina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svećice</a:t>
            </a:r>
            <a:r>
              <a:rPr lang="en-US" b="1" dirty="0">
                <a:solidFill>
                  <a:srgbClr val="0070C0"/>
                </a:solidFill>
              </a:rPr>
              <a:t>,…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2209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err="1">
                <a:solidFill>
                  <a:srgbClr val="FF0000"/>
                </a:solidFill>
              </a:rPr>
              <a:t>Osobine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inženjerske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keramike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Gustina</a:t>
            </a:r>
            <a:r>
              <a:rPr lang="en-US" b="1" dirty="0">
                <a:solidFill>
                  <a:srgbClr val="0070C0"/>
                </a:solidFill>
              </a:rPr>
              <a:t> 3-5,8 g/cm</a:t>
            </a:r>
            <a:r>
              <a:rPr lang="en-US" b="1" baseline="30000" dirty="0">
                <a:solidFill>
                  <a:srgbClr val="0070C0"/>
                </a:solidFill>
              </a:rPr>
              <a:t>3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Temperatura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topljenja</a:t>
            </a:r>
            <a:r>
              <a:rPr lang="en-US" b="1" dirty="0">
                <a:solidFill>
                  <a:srgbClr val="0070C0"/>
                </a:solidFill>
              </a:rPr>
              <a:t>: 1900 (Si</a:t>
            </a:r>
            <a:r>
              <a:rPr lang="en-US" b="1" baseline="-25000" dirty="0">
                <a:solidFill>
                  <a:srgbClr val="0070C0"/>
                </a:solidFill>
              </a:rPr>
              <a:t>3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b="1" baseline="-25000" dirty="0">
                <a:solidFill>
                  <a:srgbClr val="0070C0"/>
                </a:solidFill>
              </a:rPr>
              <a:t>4</a:t>
            </a:r>
            <a:r>
              <a:rPr lang="en-US" b="1" dirty="0">
                <a:solidFill>
                  <a:srgbClr val="0070C0"/>
                </a:solidFill>
              </a:rPr>
              <a:t>) do 3120 (WC)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Mala </a:t>
            </a:r>
            <a:r>
              <a:rPr lang="en-US" b="1" dirty="0" err="1">
                <a:solidFill>
                  <a:srgbClr val="0070C0"/>
                </a:solidFill>
              </a:rPr>
              <a:t>toplotna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provodljivost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Anizotropija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termičkog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širenja</a:t>
            </a:r>
            <a:r>
              <a:rPr lang="en-US" b="1" dirty="0">
                <a:solidFill>
                  <a:srgbClr val="0070C0"/>
                </a:solidFill>
              </a:rPr>
              <a:t> (do 50 % </a:t>
            </a:r>
            <a:r>
              <a:rPr lang="en-US" b="1" dirty="0" err="1">
                <a:solidFill>
                  <a:srgbClr val="0070C0"/>
                </a:solidFill>
              </a:rPr>
              <a:t>razlike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toplotnoj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dilataciji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različitim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pravcima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6808" t="23958" r="3953" b="40625"/>
          <a:stretch>
            <a:fillRect/>
          </a:stretch>
        </p:blipFill>
        <p:spPr bwMode="auto">
          <a:xfrm>
            <a:off x="304800" y="2438400"/>
            <a:ext cx="8534400" cy="433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Postupci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spajanja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Difuzijom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difuzijom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Tvrdo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lemljenje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difuzijom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difuzijom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vrši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presama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opremljenim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posebnim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alatima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gde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elementi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zavaruju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zagrevanje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0,5-0,7 </a:t>
            </a:r>
            <a:r>
              <a:rPr lang="en-US" b="1" dirty="0" err="1">
                <a:solidFill>
                  <a:srgbClr val="0070C0"/>
                </a:solidFill>
              </a:rPr>
              <a:t>T</a:t>
            </a:r>
            <a:r>
              <a:rPr lang="en-US" b="1" baseline="-25000" dirty="0" err="1">
                <a:solidFill>
                  <a:srgbClr val="0070C0"/>
                </a:solidFill>
              </a:rPr>
              <a:t>toplj</a:t>
            </a:r>
            <a:endParaRPr lang="en-US" b="1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Najčešće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primenjuje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međusloj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međusloj</a:t>
            </a:r>
            <a:r>
              <a:rPr lang="en-US" b="1" dirty="0">
                <a:solidFill>
                  <a:srgbClr val="0070C0"/>
                </a:solidFill>
              </a:rPr>
              <a:t> od </a:t>
            </a:r>
            <a:r>
              <a:rPr lang="en-US" b="1" dirty="0" err="1">
                <a:solidFill>
                  <a:srgbClr val="0070C0"/>
                </a:solidFill>
              </a:rPr>
              <a:t>stakla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1905000" y="3581400"/>
            <a:ext cx="5105400" cy="3048000"/>
            <a:chOff x="4495800" y="3962400"/>
            <a:chExt cx="4648200" cy="2438400"/>
          </a:xfrm>
        </p:grpSpPr>
        <p:grpSp>
          <p:nvGrpSpPr>
            <p:cNvPr id="5" name="Group 10"/>
            <p:cNvGrpSpPr/>
            <p:nvPr/>
          </p:nvGrpSpPr>
          <p:grpSpPr>
            <a:xfrm>
              <a:off x="5486400" y="3962400"/>
              <a:ext cx="3657600" cy="2438400"/>
              <a:chOff x="5486400" y="3962400"/>
              <a:chExt cx="3657600" cy="2438400"/>
            </a:xfrm>
          </p:grpSpPr>
          <p:pic>
            <p:nvPicPr>
              <p:cNvPr id="7" name="Picture 2" descr="http://www.finetechusa.com/uploads/pics/principle_tc.jpg"/>
              <p:cNvPicPr>
                <a:picLocks noChangeAspect="1" noChangeArrowheads="1"/>
              </p:cNvPicPr>
              <p:nvPr/>
            </p:nvPicPr>
            <p:blipFill>
              <a:blip r:embed="rId2"/>
              <a:srcRect l="22581" t="29071" r="16129" b="19344"/>
              <a:stretch>
                <a:fillRect/>
              </a:stretch>
            </p:blipFill>
            <p:spPr bwMode="auto">
              <a:xfrm>
                <a:off x="5486400" y="4343400"/>
                <a:ext cx="2895600" cy="1828800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10400" y="3962400"/>
                <a:ext cx="16002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Dejstvo</a:t>
                </a:r>
                <a:r>
                  <a:rPr lang="en-US" dirty="0"/>
                  <a:t> </a:t>
                </a:r>
                <a:r>
                  <a:rPr lang="en-US" dirty="0" err="1"/>
                  <a:t>sile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toplote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10400" y="5754469"/>
                <a:ext cx="1905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Dejstvo</a:t>
                </a:r>
                <a:r>
                  <a:rPr lang="en-US" dirty="0"/>
                  <a:t> </a:t>
                </a:r>
                <a:r>
                  <a:rPr lang="en-US" dirty="0" err="1"/>
                  <a:t>sile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toplote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43800" y="4648200"/>
                <a:ext cx="1600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Elementi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72200" y="5178623"/>
                <a:ext cx="1752600" cy="307777"/>
              </a:xfrm>
              <a:prstGeom prst="rect">
                <a:avLst/>
              </a:prstGeom>
              <a:solidFill>
                <a:srgbClr val="990000"/>
              </a:solidFill>
              <a:ln>
                <a:solidFill>
                  <a:srgbClr val="99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schemeClr val="bg1"/>
                    </a:solidFill>
                  </a:rPr>
                  <a:t>Zagrejana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ploča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95800" y="4724400"/>
              <a:ext cx="1600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Tvrdo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lemljenje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keramike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endParaRPr lang="sr-Latn-RS" b="1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smtClean="0">
                <a:solidFill>
                  <a:srgbClr val="0070C0"/>
                </a:solidFill>
              </a:rPr>
              <a:t>Problem </a:t>
            </a:r>
            <a:r>
              <a:rPr lang="en-US" b="1" dirty="0">
                <a:solidFill>
                  <a:srgbClr val="0070C0"/>
                </a:solidFill>
              </a:rPr>
              <a:t>je </a:t>
            </a:r>
            <a:r>
              <a:rPr lang="en-US" b="1" dirty="0" err="1">
                <a:solidFill>
                  <a:srgbClr val="0070C0"/>
                </a:solidFill>
              </a:rPr>
              <a:t>ugao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kvašenja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keramike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mora da se </a:t>
            </a:r>
            <a:r>
              <a:rPr lang="en-US" b="1" dirty="0" err="1">
                <a:solidFill>
                  <a:srgbClr val="0070C0"/>
                </a:solidFill>
              </a:rPr>
              <a:t>smanji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ispod</a:t>
            </a:r>
            <a:r>
              <a:rPr lang="en-US" b="1" dirty="0">
                <a:solidFill>
                  <a:srgbClr val="0070C0"/>
                </a:solidFill>
              </a:rPr>
              <a:t> 40-45</a:t>
            </a:r>
            <a:r>
              <a:rPr lang="en-US" b="1" baseline="30000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što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prevlačenjem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keramike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Nanošenje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boje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bazi</a:t>
            </a:r>
            <a:r>
              <a:rPr lang="en-US" b="1" dirty="0">
                <a:solidFill>
                  <a:srgbClr val="0070C0"/>
                </a:solidFill>
              </a:rPr>
              <a:t> Mo-</a:t>
            </a:r>
            <a:r>
              <a:rPr lang="en-US" b="1" dirty="0" err="1">
                <a:solidFill>
                  <a:srgbClr val="0070C0"/>
                </a:solidFill>
              </a:rPr>
              <a:t>Mn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Sinterovanje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boje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keramiku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atmosferi</a:t>
            </a:r>
            <a:r>
              <a:rPr lang="en-US" b="1" dirty="0">
                <a:solidFill>
                  <a:srgbClr val="0070C0"/>
                </a:solidFill>
              </a:rPr>
              <a:t> H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Nanošenje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boje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bazi</a:t>
            </a:r>
            <a:r>
              <a:rPr lang="en-US" b="1" dirty="0">
                <a:solidFill>
                  <a:srgbClr val="0070C0"/>
                </a:solidFill>
              </a:rPr>
              <a:t> Ni-O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Tvrdo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lemljenje</a:t>
            </a:r>
            <a:r>
              <a:rPr lang="en-US" b="1" dirty="0">
                <a:solidFill>
                  <a:srgbClr val="0070C0"/>
                </a:solidFill>
              </a:rPr>
              <a:t>: Ag-28Cu, Cu-36Au, Au-18Ni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Postupci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spajanja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novih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materijala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Postupci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spajanja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Kompozitnih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Keramika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Postupci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spajanja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kompozitnih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materijala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Spajanje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kompozitnih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polimernom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osnovom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Spajanje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kompozitnih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osnovom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Spajanje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kompozitnih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keramičkom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osnovom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kao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keramika</a:t>
            </a:r>
            <a:r>
              <a:rPr lang="en-US" b="1" dirty="0">
                <a:solidFill>
                  <a:srgbClr val="0070C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24295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Spajanje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kompozitnih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materijala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polimernom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osnovom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Polimerna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biti</a:t>
            </a:r>
            <a:r>
              <a:rPr lang="en-US" b="1" dirty="0">
                <a:solidFill>
                  <a:srgbClr val="0070C0"/>
                </a:solidFill>
              </a:rPr>
              <a:t> od:</a:t>
            </a: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0070C0"/>
                </a:solidFill>
              </a:rPr>
              <a:t>termoplastičnih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polimera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-</a:t>
            </a:r>
            <a:r>
              <a:rPr lang="en-US" b="1" dirty="0" err="1">
                <a:solidFill>
                  <a:srgbClr val="0070C0"/>
                </a:solidFill>
              </a:rPr>
              <a:t>mogu</a:t>
            </a:r>
            <a:r>
              <a:rPr lang="en-US" b="1" dirty="0">
                <a:solidFill>
                  <a:srgbClr val="0070C0"/>
                </a:solidFill>
              </a:rPr>
              <a:t> da se </a:t>
            </a:r>
            <a:r>
              <a:rPr lang="en-US" b="1" dirty="0" err="1">
                <a:solidFill>
                  <a:srgbClr val="0070C0"/>
                </a:solidFill>
              </a:rPr>
              <a:t>zavare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sekundarnih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između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lanaca-te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veze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lako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raskidaju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uspostavljaju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b) </a:t>
            </a:r>
            <a:r>
              <a:rPr lang="en-US" b="1" dirty="0" err="1">
                <a:solidFill>
                  <a:srgbClr val="0070C0"/>
                </a:solidFill>
              </a:rPr>
              <a:t>termoreaktivnih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polimera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- ne </a:t>
            </a:r>
            <a:r>
              <a:rPr lang="en-US" b="1" dirty="0" err="1">
                <a:solidFill>
                  <a:srgbClr val="0070C0"/>
                </a:solidFill>
              </a:rPr>
              <a:t>mogu</a:t>
            </a:r>
            <a:r>
              <a:rPr lang="en-US" b="1" dirty="0">
                <a:solidFill>
                  <a:srgbClr val="0070C0"/>
                </a:solidFill>
              </a:rPr>
              <a:t> da se </a:t>
            </a:r>
            <a:r>
              <a:rPr lang="en-US" b="1" dirty="0" err="1">
                <a:solidFill>
                  <a:srgbClr val="0070C0"/>
                </a:solidFill>
              </a:rPr>
              <a:t>zavare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imaju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umreženu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strukturu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kovalentnim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poprečnim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vezama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teško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ponovo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uspostavljaju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683320"/>
              </p:ext>
            </p:extLst>
          </p:nvPr>
        </p:nvGraphicFramePr>
        <p:xfrm>
          <a:off x="6019800" y="4477774"/>
          <a:ext cx="1981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3" imgW="1110915" imgH="698413" progId="">
                  <p:embed/>
                </p:oleObj>
              </mc:Choice>
              <mc:Fallback>
                <p:oleObj name="Image" r:id="rId3" imgW="1110915" imgH="698413" progId="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77774"/>
                        <a:ext cx="19812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/>
          <a:srcRect l="59457" t="40141" r="27733" b="49344"/>
          <a:stretch/>
        </p:blipFill>
        <p:spPr bwMode="auto">
          <a:xfrm>
            <a:off x="3352800" y="4953000"/>
            <a:ext cx="170603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/>
          <a:srcRect l="57979" t="58972" r="26883" b="31600"/>
          <a:stretch/>
        </p:blipFill>
        <p:spPr bwMode="auto">
          <a:xfrm>
            <a:off x="609600" y="4953000"/>
            <a:ext cx="2176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574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Postupci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kompozitnih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materijala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termoplastičnom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osnovom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1.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vazduhom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gasom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2.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vrućim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alatom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električnim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otporom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4.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indukcijom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5.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zagrejanim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umetcima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zavrtnjima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6.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infra-</a:t>
            </a:r>
            <a:r>
              <a:rPr lang="en-US" b="1" dirty="0" err="1">
                <a:solidFill>
                  <a:srgbClr val="0070C0"/>
                </a:solidFill>
              </a:rPr>
              <a:t>crvenim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zracima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laserom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7.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mikrotalasnim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zagrevanjem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8.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trenjem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9. </a:t>
            </a:r>
            <a:r>
              <a:rPr lang="en-US" b="1" dirty="0" err="1">
                <a:solidFill>
                  <a:srgbClr val="0070C0"/>
                </a:solidFill>
              </a:rPr>
              <a:t>Vibraciono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10. </a:t>
            </a:r>
            <a:r>
              <a:rPr lang="en-US" b="1" dirty="0" err="1">
                <a:solidFill>
                  <a:srgbClr val="0070C0"/>
                </a:solidFill>
              </a:rPr>
              <a:t>Ultrazvučno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3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26" y="228600"/>
            <a:ext cx="6385974" cy="6629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toplim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vazduhom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gasom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-</a:t>
            </a:r>
            <a:r>
              <a:rPr lang="en-US" b="1" dirty="0" err="1">
                <a:solidFill>
                  <a:srgbClr val="0070C0"/>
                </a:solidFill>
              </a:rPr>
              <a:t>Vazduh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gas (N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dovodi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preko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grejača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usmerava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spoj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0070C0"/>
                </a:solidFill>
              </a:rPr>
              <a:t>Polimer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osnovni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) se </a:t>
            </a:r>
            <a:r>
              <a:rPr lang="en-US" b="1" dirty="0" err="1">
                <a:solidFill>
                  <a:srgbClr val="0070C0"/>
                </a:solidFill>
              </a:rPr>
              <a:t>topi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formira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 startAt="2"/>
            </a:pP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vrućim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alatom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Centriranje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ravnanje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vrućim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alatom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pritisak</a:t>
            </a:r>
            <a:r>
              <a:rPr lang="en-US" b="1" dirty="0">
                <a:solidFill>
                  <a:srgbClr val="0070C0"/>
                </a:solidFill>
              </a:rPr>
              <a:t> do </a:t>
            </a:r>
            <a:r>
              <a:rPr lang="en-US" b="1" dirty="0" err="1">
                <a:solidFill>
                  <a:srgbClr val="0070C0"/>
                </a:solidFill>
              </a:rPr>
              <a:t>hlađenja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 startAt="3"/>
            </a:pP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električnim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otporom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Kroz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grejač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postavljen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između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pripremljenih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površina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prolazi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zagreva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spoj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.  </a:t>
            </a:r>
            <a:r>
              <a:rPr lang="en-US" b="1" dirty="0" err="1">
                <a:solidFill>
                  <a:srgbClr val="0070C0"/>
                </a:solidFill>
              </a:rPr>
              <a:t>Grejač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ostaje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spoju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 startAt="4"/>
            </a:pP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indukcijom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-</a:t>
            </a:r>
            <a:r>
              <a:rPr lang="en-US" b="1" dirty="0" err="1">
                <a:solidFill>
                  <a:srgbClr val="0070C0"/>
                </a:solidFill>
              </a:rPr>
              <a:t>Grejač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zagreva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indukcijom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ostaje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spoju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62515" t="20772" r="15667" b="52838"/>
          <a:stretch/>
        </p:blipFill>
        <p:spPr bwMode="auto">
          <a:xfrm>
            <a:off x="6714565" y="76200"/>
            <a:ext cx="235323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58138" t="63613" r="15080" b="9645"/>
          <a:stretch/>
        </p:blipFill>
        <p:spPr bwMode="auto">
          <a:xfrm>
            <a:off x="6324600" y="1752600"/>
            <a:ext cx="27432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2298" t="55208" r="28331" b="23958"/>
          <a:stretch/>
        </p:blipFill>
        <p:spPr>
          <a:xfrm>
            <a:off x="6857999" y="3657600"/>
            <a:ext cx="1645919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76351" t="54882" r="11675" b="34700"/>
          <a:stretch/>
        </p:blipFill>
        <p:spPr>
          <a:xfrm>
            <a:off x="6576732" y="5715000"/>
            <a:ext cx="2110068" cy="103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943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5. </a:t>
            </a: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zagrejanim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umetcima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zavrtnjima</a:t>
            </a:r>
            <a:r>
              <a:rPr lang="en-US" b="1" dirty="0">
                <a:solidFill>
                  <a:srgbClr val="FF0000"/>
                </a:solidFill>
              </a:rPr>
              <a:t>): </a:t>
            </a:r>
            <a:r>
              <a:rPr lang="en-US" b="1" dirty="0" err="1">
                <a:solidFill>
                  <a:srgbClr val="0070C0"/>
                </a:solidFill>
              </a:rPr>
              <a:t>prvo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mehaničko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vezivanje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zavrtnjima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propuštanjem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dolazi</a:t>
            </a:r>
            <a:r>
              <a:rPr lang="en-US" b="1" dirty="0">
                <a:solidFill>
                  <a:srgbClr val="0070C0"/>
                </a:solidFill>
              </a:rPr>
              <a:t> do </a:t>
            </a:r>
            <a:r>
              <a:rPr lang="en-US" b="1" dirty="0" err="1">
                <a:solidFill>
                  <a:srgbClr val="0070C0"/>
                </a:solidFill>
              </a:rPr>
              <a:t>topljenja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0070C0"/>
                </a:solidFill>
              </a:rPr>
              <a:t>6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infra-</a:t>
            </a:r>
            <a:r>
              <a:rPr lang="en-US" b="1" dirty="0" err="1">
                <a:solidFill>
                  <a:srgbClr val="FF0000"/>
                </a:solidFill>
              </a:rPr>
              <a:t>crvenim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zracima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laserom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IC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laserski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zraci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iz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umetnutog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elementa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usmeravaju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površinama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nakon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uklanjanja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izvora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deluje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pritisak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70C0"/>
                </a:solidFill>
              </a:rPr>
              <a:t>7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mikrotalasnim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zagrevanjem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zagrevanje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polimera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međusloja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indirektno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zagreva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polimer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mikrotalasnim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zračenjem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566" t="66668" r="28916" b="11458"/>
          <a:stretch/>
        </p:blipFill>
        <p:spPr>
          <a:xfrm>
            <a:off x="6505575" y="304800"/>
            <a:ext cx="2000250" cy="2584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426" t="67708" r="3733" b="14583"/>
          <a:stretch/>
        </p:blipFill>
        <p:spPr>
          <a:xfrm>
            <a:off x="2667000" y="4705965"/>
            <a:ext cx="4457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315" t="45834" r="9590" b="23958"/>
          <a:stretch/>
        </p:blipFill>
        <p:spPr>
          <a:xfrm>
            <a:off x="3810000" y="3352800"/>
            <a:ext cx="5058102" cy="190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943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8. </a:t>
            </a: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trenjem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Toplota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generiše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obrtanjem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elemenata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trenjem</a:t>
            </a:r>
            <a:r>
              <a:rPr lang="en-US" b="1" dirty="0">
                <a:solidFill>
                  <a:srgbClr val="0070C0"/>
                </a:solidFill>
              </a:rPr>
              <a:t>, a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vrši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pritisak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9. </a:t>
            </a:r>
            <a:r>
              <a:rPr lang="en-US" b="1" dirty="0" err="1">
                <a:solidFill>
                  <a:srgbClr val="FF0000"/>
                </a:solidFill>
              </a:rPr>
              <a:t>Vibraciono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Toplota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generiše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trenjem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usled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međusobnog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linearnog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err="1">
                <a:solidFill>
                  <a:srgbClr val="0070C0"/>
                </a:solidFill>
              </a:rPr>
              <a:t>vibriranja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0070C0"/>
                </a:solidFill>
              </a:rPr>
              <a:t>komponenti</a:t>
            </a:r>
            <a:endParaRPr lang="sr-Latn-RS" b="1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r-Latn-RS" b="1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r-Latn-RS" b="1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0070C0"/>
                </a:solidFill>
              </a:rPr>
              <a:t>10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err="1">
                <a:solidFill>
                  <a:srgbClr val="FF0000"/>
                </a:solidFill>
              </a:rPr>
              <a:t>Ultrazvučno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zavarivanje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Toplota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generiše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ultrazvulnim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talasima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između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neravnina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radnim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predmetima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830" t="56651" r="28601" b="35416"/>
          <a:stretch/>
        </p:blipFill>
        <p:spPr>
          <a:xfrm>
            <a:off x="5334000" y="1752600"/>
            <a:ext cx="3048000" cy="10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7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Postupci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kompozitnih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materijala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metalnom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osnovom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-</a:t>
            </a:r>
            <a:r>
              <a:rPr lang="en-US" b="1" dirty="0" err="1">
                <a:solidFill>
                  <a:srgbClr val="0070C0"/>
                </a:solidFill>
              </a:rPr>
              <a:t>problemi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Prevelik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uzrokuje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segregaciju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faza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granicama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zrna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leg.Al</a:t>
            </a:r>
            <a:r>
              <a:rPr lang="en-US" b="1" dirty="0">
                <a:solidFill>
                  <a:srgbClr val="0070C0"/>
                </a:solidFill>
              </a:rPr>
              <a:t> 2XXX, 7XXX)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Neželjene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hemijske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reakcije</a:t>
            </a:r>
            <a:r>
              <a:rPr lang="en-US" b="1" dirty="0">
                <a:solidFill>
                  <a:srgbClr val="0070C0"/>
                </a:solidFill>
              </a:rPr>
              <a:t>; </a:t>
            </a:r>
            <a:r>
              <a:rPr lang="en-US" b="1" dirty="0" err="1">
                <a:solidFill>
                  <a:srgbClr val="0070C0"/>
                </a:solidFill>
              </a:rPr>
              <a:t>leg.Al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ojačana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česticama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vlaknima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SiC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			4Al+3SiC		Al</a:t>
            </a:r>
            <a:r>
              <a:rPr lang="en-US" b="1" baseline="-25000" dirty="0">
                <a:solidFill>
                  <a:srgbClr val="0070C0"/>
                </a:solidFill>
              </a:rPr>
              <a:t>4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baseline="-25000" dirty="0">
                <a:solidFill>
                  <a:srgbClr val="0070C0"/>
                </a:solidFill>
              </a:rPr>
              <a:t>3</a:t>
            </a:r>
            <a:r>
              <a:rPr lang="en-US" b="1" dirty="0">
                <a:solidFill>
                  <a:srgbClr val="0070C0"/>
                </a:solidFill>
              </a:rPr>
              <a:t>+3Si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en-US" b="1" dirty="0" err="1">
                <a:solidFill>
                  <a:srgbClr val="0070C0"/>
                </a:solidFill>
              </a:rPr>
              <a:t>Priprema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žljeba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otežana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err="1">
                <a:solidFill>
                  <a:srgbClr val="0070C0"/>
                </a:solidFill>
              </a:rPr>
              <a:t>zbog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0070C0"/>
                </a:solidFill>
              </a:rPr>
              <a:t>abrazivnog </a:t>
            </a:r>
            <a:r>
              <a:rPr lang="en-US" b="1" dirty="0" err="1">
                <a:solidFill>
                  <a:srgbClr val="0070C0"/>
                </a:solidFill>
              </a:rPr>
              <a:t>dejstva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keramičkih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ojačavajućih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elemenata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381000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9391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1606</TotalTime>
  <Words>636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Droplet</vt:lpstr>
      <vt:lpstr>Image</vt:lpstr>
      <vt:lpstr>PowerPoint Presentation</vt:lpstr>
      <vt:lpstr>Postupci spajanja novih materijala</vt:lpstr>
      <vt:lpstr>Postupci spajanja kompozitnih materijala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Postupci spajanja keramika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sebastijan</dc:creator>
  <cp:lastModifiedBy>Dragan</cp:lastModifiedBy>
  <cp:revision>65</cp:revision>
  <dcterms:created xsi:type="dcterms:W3CDTF">2015-06-17T16:58:41Z</dcterms:created>
  <dcterms:modified xsi:type="dcterms:W3CDTF">2022-10-03T12:28:34Z</dcterms:modified>
</cp:coreProperties>
</file>